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6">
  <p:sldMasterIdLst>
    <p:sldMasterId id="2147483809" r:id="rId1"/>
  </p:sldMasterIdLst>
  <p:notesMasterIdLst>
    <p:notesMasterId r:id="rId39"/>
  </p:notesMasterIdLst>
  <p:handoutMasterIdLst>
    <p:handoutMasterId r:id="rId40"/>
  </p:handoutMasterIdLst>
  <p:sldIdLst>
    <p:sldId id="1567" r:id="rId2"/>
    <p:sldId id="1663" r:id="rId3"/>
    <p:sldId id="1570" r:id="rId4"/>
    <p:sldId id="1676" r:id="rId5"/>
    <p:sldId id="1677" r:id="rId6"/>
    <p:sldId id="1678" r:id="rId7"/>
    <p:sldId id="1666" r:id="rId8"/>
    <p:sldId id="1625" r:id="rId9"/>
    <p:sldId id="1667" r:id="rId10"/>
    <p:sldId id="1657" r:id="rId11"/>
    <p:sldId id="1658" r:id="rId12"/>
    <p:sldId id="1637" r:id="rId13"/>
    <p:sldId id="1679" r:id="rId14"/>
    <p:sldId id="1680" r:id="rId15"/>
    <p:sldId id="1673" r:id="rId16"/>
    <p:sldId id="1643" r:id="rId17"/>
    <p:sldId id="1642" r:id="rId18"/>
    <p:sldId id="1645" r:id="rId19"/>
    <p:sldId id="1647" r:id="rId20"/>
    <p:sldId id="1650" r:id="rId21"/>
    <p:sldId id="1668" r:id="rId22"/>
    <p:sldId id="1654" r:id="rId23"/>
    <p:sldId id="1653" r:id="rId24"/>
    <p:sldId id="1685" r:id="rId25"/>
    <p:sldId id="1684" r:id="rId26"/>
    <p:sldId id="1669" r:id="rId27"/>
    <p:sldId id="1639" r:id="rId28"/>
    <p:sldId id="1671" r:id="rId29"/>
    <p:sldId id="1681" r:id="rId30"/>
    <p:sldId id="1683" r:id="rId31"/>
    <p:sldId id="1670" r:id="rId32"/>
    <p:sldId id="1674" r:id="rId33"/>
    <p:sldId id="1675" r:id="rId34"/>
    <p:sldId id="1664" r:id="rId35"/>
    <p:sldId id="1624" r:id="rId36"/>
    <p:sldId id="1662" r:id="rId37"/>
    <p:sldId id="1594" r:id="rId38"/>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CC"/>
    <a:srgbClr val="CC00CC"/>
    <a:srgbClr val="000000"/>
    <a:srgbClr val="FFCCCC"/>
    <a:srgbClr val="2C8DF8"/>
    <a:srgbClr val="FFFFCC"/>
    <a:srgbClr val="EE893E"/>
    <a:srgbClr val="FFFF66"/>
    <a:srgbClr val="CC99FF"/>
    <a:srgbClr val="FF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6731" autoAdjust="0"/>
  </p:normalViewPr>
  <p:slideViewPr>
    <p:cSldViewPr snapToGrid="0">
      <p:cViewPr>
        <p:scale>
          <a:sx n="77" d="100"/>
          <a:sy n="77" d="100"/>
        </p:scale>
        <p:origin x="-738" y="72"/>
      </p:cViewPr>
      <p:guideLst>
        <p:guide orient="horz" pos="2160"/>
        <p:guide pos="2880"/>
      </p:guideLst>
    </p:cSldViewPr>
  </p:slideViewPr>
  <p:outlineViewPr>
    <p:cViewPr>
      <p:scale>
        <a:sx n="33" d="100"/>
        <a:sy n="33" d="100"/>
      </p:scale>
      <p:origin x="102" y="38418"/>
    </p:cViewPr>
  </p:outlineViewPr>
  <p:notesTextViewPr>
    <p:cViewPr>
      <p:scale>
        <a:sx n="100" d="100"/>
        <a:sy n="100" d="100"/>
      </p:scale>
      <p:origin x="0" y="372"/>
    </p:cViewPr>
  </p:notesTextViewPr>
  <p:sorterViewPr>
    <p:cViewPr>
      <p:scale>
        <a:sx n="90" d="100"/>
        <a:sy n="90" d="100"/>
      </p:scale>
      <p:origin x="0" y="1188"/>
    </p:cViewPr>
  </p:sorterViewPr>
  <p:notesViewPr>
    <p:cSldViewPr snapToGrid="0">
      <p:cViewPr varScale="1">
        <p:scale>
          <a:sx n="78" d="100"/>
          <a:sy n="78" d="100"/>
        </p:scale>
        <p:origin x="-3372"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20140624_&#24801;&#24847;&#31243;&#24335;&#21021;&#27493;&#20998;&#265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140624_&#24801;&#24847;&#31243;&#24335;&#21021;&#27493;&#20998;&#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18"/>
  <c:chart>
    <c:autoTitleDeleted val="1"/>
    <c:plotArea>
      <c:layout/>
      <c:barChart>
        <c:barDir val="col"/>
        <c:grouping val="clustered"/>
        <c:ser>
          <c:idx val="0"/>
          <c:order val="0"/>
          <c:tx>
            <c:v>使用次數</c:v>
          </c:tx>
          <c:cat>
            <c:strRef>
              <c:f>表2!$A$1:$A$26</c:f>
              <c:strCache>
                <c:ptCount val="26"/>
                <c:pt idx="0">
                  <c:v>RECEIVE_SMS</c:v>
                </c:pt>
                <c:pt idx="1">
                  <c:v>SEND_SMS</c:v>
                </c:pt>
                <c:pt idx="2">
                  <c:v>INTERNET</c:v>
                </c:pt>
                <c:pt idx="3">
                  <c:v>READ_CONTACTS</c:v>
                </c:pt>
                <c:pt idx="4">
                  <c:v>READ_PHONE_STATE</c:v>
                </c:pt>
                <c:pt idx="5">
                  <c:v>RECEIVE_BOOT_COMPLETED</c:v>
                </c:pt>
                <c:pt idx="6">
                  <c:v>READ_SMS</c:v>
                </c:pt>
                <c:pt idx="7">
                  <c:v>WRITE_SMS</c:v>
                </c:pt>
                <c:pt idx="8">
                  <c:v>ACCESS_NETWORK_STATE</c:v>
                </c:pt>
                <c:pt idx="9">
                  <c:v>CALL_PHONE </c:v>
                </c:pt>
                <c:pt idx="10">
                  <c:v>PROCESS_OUTGOING_CALLS</c:v>
                </c:pt>
                <c:pt idx="11">
                  <c:v>WRITE_EXTERNAL_STORAGE</c:v>
                </c:pt>
                <c:pt idx="12">
                  <c:v>ACCESS_WIFI_STATE</c:v>
                </c:pt>
                <c:pt idx="13">
                  <c:v>RECORD_AUDIO</c:v>
                </c:pt>
                <c:pt idx="14">
                  <c:v>CHANGE_WIFI_STATE</c:v>
                </c:pt>
                <c:pt idx="15">
                  <c:v>MODIFY_AUDIO_SETTINGS</c:v>
                </c:pt>
                <c:pt idx="16">
                  <c:v>MOUNT_UNMOUNT_FILESYSTEMS</c:v>
                </c:pt>
                <c:pt idx="17">
                  <c:v>ADD_SYSTEM_SERVICE</c:v>
                </c:pt>
                <c:pt idx="18">
                  <c:v>BLUETOOTH</c:v>
                </c:pt>
                <c:pt idx="19">
                  <c:v>BLUETOOTH_ADMIN</c:v>
                </c:pt>
                <c:pt idx="20">
                  <c:v>READ_CALL_LOG</c:v>
                </c:pt>
                <c:pt idx="21">
                  <c:v>WRITE_CALL_LOG</c:v>
                </c:pt>
                <c:pt idx="22">
                  <c:v>RESTART_PACKAGES</c:v>
                </c:pt>
                <c:pt idx="23">
                  <c:v>GET_TASKS </c:v>
                </c:pt>
                <c:pt idx="24">
                  <c:v>KILL_BACKGROUND_PROCESSES</c:v>
                </c:pt>
                <c:pt idx="25">
                  <c:v>READ_LOGS</c:v>
                </c:pt>
              </c:strCache>
            </c:strRef>
          </c:cat>
          <c:val>
            <c:numRef>
              <c:f>表2!$B$1:$B$26</c:f>
              <c:numCache>
                <c:formatCode>General</c:formatCode>
                <c:ptCount val="26"/>
                <c:pt idx="0">
                  <c:v>36</c:v>
                </c:pt>
                <c:pt idx="1">
                  <c:v>36</c:v>
                </c:pt>
                <c:pt idx="2">
                  <c:v>35</c:v>
                </c:pt>
                <c:pt idx="3">
                  <c:v>35</c:v>
                </c:pt>
                <c:pt idx="4">
                  <c:v>35</c:v>
                </c:pt>
                <c:pt idx="5">
                  <c:v>34</c:v>
                </c:pt>
                <c:pt idx="6">
                  <c:v>29</c:v>
                </c:pt>
                <c:pt idx="7">
                  <c:v>29</c:v>
                </c:pt>
                <c:pt idx="8">
                  <c:v>22</c:v>
                </c:pt>
                <c:pt idx="9">
                  <c:v>22</c:v>
                </c:pt>
                <c:pt idx="10">
                  <c:v>22</c:v>
                </c:pt>
                <c:pt idx="11">
                  <c:v>17</c:v>
                </c:pt>
                <c:pt idx="12">
                  <c:v>16</c:v>
                </c:pt>
                <c:pt idx="13">
                  <c:v>16</c:v>
                </c:pt>
                <c:pt idx="14">
                  <c:v>15</c:v>
                </c:pt>
                <c:pt idx="15">
                  <c:v>15</c:v>
                </c:pt>
                <c:pt idx="16">
                  <c:v>15</c:v>
                </c:pt>
                <c:pt idx="17">
                  <c:v>14</c:v>
                </c:pt>
                <c:pt idx="18">
                  <c:v>14</c:v>
                </c:pt>
                <c:pt idx="19">
                  <c:v>14</c:v>
                </c:pt>
                <c:pt idx="20">
                  <c:v>14</c:v>
                </c:pt>
                <c:pt idx="21">
                  <c:v>14</c:v>
                </c:pt>
                <c:pt idx="22">
                  <c:v>13</c:v>
                </c:pt>
                <c:pt idx="23">
                  <c:v>12</c:v>
                </c:pt>
                <c:pt idx="24">
                  <c:v>12</c:v>
                </c:pt>
                <c:pt idx="25">
                  <c:v>12</c:v>
                </c:pt>
              </c:numCache>
            </c:numRef>
          </c:val>
        </c:ser>
        <c:axId val="53497216"/>
        <c:axId val="53667328"/>
      </c:barChart>
      <c:catAx>
        <c:axId val="53497216"/>
        <c:scaling>
          <c:orientation val="minMax"/>
        </c:scaling>
        <c:axPos val="b"/>
        <c:numFmt formatCode="General" sourceLinked="0"/>
        <c:tickLblPos val="nextTo"/>
        <c:crossAx val="53667328"/>
        <c:crosses val="autoZero"/>
        <c:auto val="1"/>
        <c:lblAlgn val="ctr"/>
        <c:lblOffset val="100"/>
      </c:catAx>
      <c:valAx>
        <c:axId val="53667328"/>
        <c:scaling>
          <c:orientation val="minMax"/>
        </c:scaling>
        <c:axPos val="l"/>
        <c:majorGridlines/>
        <c:numFmt formatCode="General" sourceLinked="1"/>
        <c:tickLblPos val="nextTo"/>
        <c:crossAx val="5349721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5"/>
  <c:chart>
    <c:plotArea>
      <c:layout/>
      <c:barChart>
        <c:barDir val="col"/>
        <c:grouping val="clustered"/>
        <c:ser>
          <c:idx val="0"/>
          <c:order val="0"/>
          <c:spPr>
            <a:solidFill>
              <a:schemeClr val="accent1"/>
            </a:solidFill>
          </c:spPr>
          <c:cat>
            <c:strRef>
              <c:f>表6!$A$1:$A$10</c:f>
              <c:strCache>
                <c:ptCount val="10"/>
                <c:pt idx="0">
                  <c:v>android.telephony.SmsManager / getDefault</c:v>
                </c:pt>
                <c:pt idx="1">
                  <c:v>android.telephony.SmsManager / sendTextMessage</c:v>
                </c:pt>
                <c:pt idx="2">
                  <c:v>org.apache.http.impl.client.DefaultHttpClient / execute</c:v>
                </c:pt>
                <c:pt idx="3">
                  <c:v>android.telephony.TelephonyManager / getDeviceId</c:v>
                </c:pt>
                <c:pt idx="4">
                  <c:v>android.net.ConnectivityManager / getNetworkInfo</c:v>
                </c:pt>
                <c:pt idx="5">
                  <c:v>android.telephony.TelephonyManager / getSimSerialNumber</c:v>
                </c:pt>
                <c:pt idx="6">
                  <c:v>android.net.ConnectivityManager / getActiveNetworkInfo</c:v>
                </c:pt>
                <c:pt idx="7">
                  <c:v>android.os.PowerManager.WakeLock / newWakeLock</c:v>
                </c:pt>
                <c:pt idx="8">
                  <c:v>android.net.ConnectivityManager / isActiveNetworkMetered</c:v>
                </c:pt>
                <c:pt idx="9">
                  <c:v>android.telephony.TelephonyManager / getLine1Number</c:v>
                </c:pt>
              </c:strCache>
            </c:strRef>
          </c:cat>
          <c:val>
            <c:numRef>
              <c:f>表6!$B$1:$B$10</c:f>
              <c:numCache>
                <c:formatCode>General</c:formatCode>
                <c:ptCount val="10"/>
                <c:pt idx="0">
                  <c:v>34</c:v>
                </c:pt>
                <c:pt idx="1">
                  <c:v>34</c:v>
                </c:pt>
                <c:pt idx="2">
                  <c:v>31</c:v>
                </c:pt>
                <c:pt idx="3">
                  <c:v>29</c:v>
                </c:pt>
                <c:pt idx="4">
                  <c:v>22</c:v>
                </c:pt>
                <c:pt idx="5">
                  <c:v>21</c:v>
                </c:pt>
                <c:pt idx="6">
                  <c:v>21</c:v>
                </c:pt>
                <c:pt idx="7">
                  <c:v>21</c:v>
                </c:pt>
                <c:pt idx="8">
                  <c:v>20</c:v>
                </c:pt>
                <c:pt idx="9">
                  <c:v>16</c:v>
                </c:pt>
              </c:numCache>
            </c:numRef>
          </c:val>
        </c:ser>
        <c:axId val="53839744"/>
        <c:axId val="53841280"/>
      </c:barChart>
      <c:catAx>
        <c:axId val="53839744"/>
        <c:scaling>
          <c:orientation val="minMax"/>
        </c:scaling>
        <c:axPos val="b"/>
        <c:numFmt formatCode="General" sourceLinked="0"/>
        <c:tickLblPos val="nextTo"/>
        <c:crossAx val="53841280"/>
        <c:crosses val="autoZero"/>
        <c:auto val="1"/>
        <c:lblAlgn val="ctr"/>
        <c:lblOffset val="100"/>
      </c:catAx>
      <c:valAx>
        <c:axId val="53841280"/>
        <c:scaling>
          <c:orientation val="minMax"/>
        </c:scaling>
        <c:axPos val="l"/>
        <c:majorGridlines/>
        <c:numFmt formatCode="General" sourceLinked="1"/>
        <c:tickLblPos val="nextTo"/>
        <c:crossAx val="53839744"/>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FCF17-20B8-4D26-8762-8C46E6A0124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zh-TW" altLang="en-US"/>
        </a:p>
      </dgm:t>
    </dgm:pt>
    <dgm:pt modelId="{8F161FD5-5AB5-4BBC-9E46-CDF9CA5D6CC3}">
      <dgm:prSet/>
      <dgm:spPr>
        <a:solidFill>
          <a:srgbClr val="00B050"/>
        </a:solidFill>
      </dgm:spPr>
      <dgm:t>
        <a:bodyPr/>
        <a:lstStyle/>
        <a:p>
          <a:r>
            <a:rPr lang="zh-TW" altLang="en-US" b="1" i="0" baseline="0" dirty="0" smtClean="0">
              <a:latin typeface="微軟正黑體" pitchFamily="34" charset="-120"/>
              <a:ea typeface="微軟正黑體" pitchFamily="34" charset="-120"/>
            </a:rPr>
            <a:t>機敏</a:t>
          </a:r>
          <a:r>
            <a:rPr lang="zh-TW" b="1" i="0" baseline="0" dirty="0" smtClean="0">
              <a:latin typeface="微軟正黑體" pitchFamily="34" charset="-120"/>
              <a:ea typeface="微軟正黑體" pitchFamily="34" charset="-120"/>
            </a:rPr>
            <a:t>資料外洩</a:t>
          </a:r>
          <a:r>
            <a:rPr lang="en-US" altLang="zh-TW" b="1" i="0" baseline="0" dirty="0" smtClean="0">
              <a:latin typeface="微軟正黑體" pitchFamily="34" charset="-120"/>
              <a:ea typeface="微軟正黑體" pitchFamily="34" charset="-120"/>
            </a:rPr>
            <a:t> </a:t>
          </a:r>
          <a:r>
            <a:rPr lang="zh-TW" altLang="en-US" b="1" i="0" baseline="0" dirty="0" smtClean="0">
              <a:latin typeface="微軟正黑體" pitchFamily="34" charset="-120"/>
              <a:ea typeface="微軟正黑體" pitchFamily="34" charset="-120"/>
            </a:rPr>
            <a:t>管控困難</a:t>
          </a:r>
          <a:endParaRPr lang="zh-TW" dirty="0">
            <a:latin typeface="微軟正黑體" pitchFamily="34" charset="-120"/>
            <a:ea typeface="微軟正黑體" pitchFamily="34" charset="-120"/>
          </a:endParaRPr>
        </a:p>
      </dgm:t>
    </dgm:pt>
    <dgm:pt modelId="{1651809F-F2D4-4001-9478-E42DBA7C3D00}" type="parTrans" cxnId="{04F76DC7-D386-41BA-A28B-30408F426621}">
      <dgm:prSet/>
      <dgm:spPr/>
      <dgm:t>
        <a:bodyPr/>
        <a:lstStyle/>
        <a:p>
          <a:endParaRPr lang="zh-TW" altLang="en-US">
            <a:latin typeface="微軟正黑體" pitchFamily="34" charset="-120"/>
            <a:ea typeface="微軟正黑體" pitchFamily="34" charset="-120"/>
          </a:endParaRPr>
        </a:p>
      </dgm:t>
    </dgm:pt>
    <dgm:pt modelId="{1521B904-C577-4723-955D-51FF81D0F488}" type="sibTrans" cxnId="{04F76DC7-D386-41BA-A28B-30408F426621}">
      <dgm:prSet/>
      <dgm:spPr/>
      <dgm:t>
        <a:bodyPr/>
        <a:lstStyle/>
        <a:p>
          <a:endParaRPr lang="zh-TW" altLang="en-US">
            <a:latin typeface="微軟正黑體" pitchFamily="34" charset="-120"/>
            <a:ea typeface="微軟正黑體" pitchFamily="34" charset="-120"/>
          </a:endParaRPr>
        </a:p>
      </dgm:t>
    </dgm:pt>
    <dgm:pt modelId="{CC561316-B679-4202-BD90-65B5A0698996}">
      <dgm:prSet/>
      <dgm:spPr>
        <a:solidFill>
          <a:schemeClr val="tx2">
            <a:lumMod val="60000"/>
            <a:lumOff val="40000"/>
          </a:schemeClr>
        </a:solidFill>
      </dgm:spPr>
      <dgm:t>
        <a:bodyPr/>
        <a:lstStyle/>
        <a:p>
          <a:r>
            <a:rPr lang="zh-TW" b="1" i="0" baseline="0" dirty="0" smtClean="0">
              <a:latin typeface="微軟正黑體" pitchFamily="34" charset="-120"/>
              <a:ea typeface="微軟正黑體" pitchFamily="34" charset="-120"/>
            </a:rPr>
            <a:t>惡意程式</a:t>
          </a:r>
          <a:r>
            <a:rPr lang="zh-TW" altLang="en-US" b="1" i="0" baseline="0" dirty="0" smtClean="0">
              <a:latin typeface="微軟正黑體" pitchFamily="34" charset="-120"/>
              <a:ea typeface="微軟正黑體" pitchFamily="34" charset="-120"/>
            </a:rPr>
            <a:t>氾濫</a:t>
          </a:r>
          <a:endParaRPr lang="zh-TW" dirty="0">
            <a:latin typeface="微軟正黑體" pitchFamily="34" charset="-120"/>
            <a:ea typeface="微軟正黑體" pitchFamily="34" charset="-120"/>
          </a:endParaRPr>
        </a:p>
      </dgm:t>
    </dgm:pt>
    <dgm:pt modelId="{8DCBF57E-4D84-4B22-94EE-904912CDAD0C}" type="parTrans" cxnId="{AF641E7D-1CFC-47A9-9C2D-0E7887140150}">
      <dgm:prSet/>
      <dgm:spPr/>
      <dgm:t>
        <a:bodyPr/>
        <a:lstStyle/>
        <a:p>
          <a:endParaRPr lang="zh-TW" altLang="en-US">
            <a:latin typeface="微軟正黑體" pitchFamily="34" charset="-120"/>
            <a:ea typeface="微軟正黑體" pitchFamily="34" charset="-120"/>
          </a:endParaRPr>
        </a:p>
      </dgm:t>
    </dgm:pt>
    <dgm:pt modelId="{7634001C-CB2E-444E-82E5-EE67004E4EA5}" type="sibTrans" cxnId="{AF641E7D-1CFC-47A9-9C2D-0E7887140150}">
      <dgm:prSet/>
      <dgm:spPr/>
      <dgm:t>
        <a:bodyPr/>
        <a:lstStyle/>
        <a:p>
          <a:endParaRPr lang="zh-TW" altLang="en-US">
            <a:latin typeface="微軟正黑體" pitchFamily="34" charset="-120"/>
            <a:ea typeface="微軟正黑體" pitchFamily="34" charset="-120"/>
          </a:endParaRPr>
        </a:p>
      </dgm:t>
    </dgm:pt>
    <dgm:pt modelId="{736A9F0F-3DA8-47C5-A1C3-632C1F07B2ED}">
      <dgm:prSet/>
      <dgm:spPr/>
      <dgm:t>
        <a:bodyPr/>
        <a:lstStyle/>
        <a:p>
          <a:r>
            <a:rPr lang="en-US" altLang="zh-TW" b="1" i="0" baseline="0" dirty="0" smtClean="0">
              <a:latin typeface="微軟正黑體" pitchFamily="34" charset="-120"/>
              <a:ea typeface="微軟正黑體" pitchFamily="34" charset="-120"/>
            </a:rPr>
            <a:t>Android</a:t>
          </a:r>
          <a:r>
            <a:rPr lang="zh-TW" b="1" i="0" baseline="0" dirty="0" smtClean="0">
              <a:latin typeface="微軟正黑體" pitchFamily="34" charset="-120"/>
              <a:ea typeface="微軟正黑體" pitchFamily="34" charset="-120"/>
            </a:rPr>
            <a:t>程式</a:t>
          </a:r>
          <a:r>
            <a:rPr lang="zh-TW" altLang="en-US" b="1" i="0" baseline="0" dirty="0" smtClean="0">
              <a:latin typeface="微軟正黑體" pitchFamily="34" charset="-120"/>
              <a:ea typeface="微軟正黑體" pitchFamily="34" charset="-120"/>
            </a:rPr>
            <a:t>上架未經嚴格審查，惡意程式可魚目混珠。</a:t>
          </a:r>
          <a:endParaRPr lang="zh-TW" dirty="0">
            <a:latin typeface="微軟正黑體" pitchFamily="34" charset="-120"/>
            <a:ea typeface="微軟正黑體" pitchFamily="34" charset="-120"/>
          </a:endParaRPr>
        </a:p>
      </dgm:t>
    </dgm:pt>
    <dgm:pt modelId="{90F8CC99-BE9B-43A1-A548-8E2441C6A596}" type="parTrans" cxnId="{B80E529E-AC39-4DF9-8299-3F248DB165E2}">
      <dgm:prSet/>
      <dgm:spPr/>
      <dgm:t>
        <a:bodyPr/>
        <a:lstStyle/>
        <a:p>
          <a:endParaRPr lang="zh-TW" altLang="en-US">
            <a:latin typeface="微軟正黑體" pitchFamily="34" charset="-120"/>
            <a:ea typeface="微軟正黑體" pitchFamily="34" charset="-120"/>
          </a:endParaRPr>
        </a:p>
      </dgm:t>
    </dgm:pt>
    <dgm:pt modelId="{6D281A3E-D041-4CDB-A958-B114DE60E891}" type="sibTrans" cxnId="{B80E529E-AC39-4DF9-8299-3F248DB165E2}">
      <dgm:prSet/>
      <dgm:spPr/>
      <dgm:t>
        <a:bodyPr/>
        <a:lstStyle/>
        <a:p>
          <a:endParaRPr lang="zh-TW" altLang="en-US">
            <a:latin typeface="微軟正黑體" pitchFamily="34" charset="-120"/>
            <a:ea typeface="微軟正黑體" pitchFamily="34" charset="-120"/>
          </a:endParaRPr>
        </a:p>
      </dgm:t>
    </dgm:pt>
    <dgm:pt modelId="{11414F10-CBF7-4D64-9F25-7F440FFB5417}">
      <dgm:prSet/>
      <dgm:spPr>
        <a:solidFill>
          <a:srgbClr val="FFC000"/>
        </a:solidFill>
      </dgm:spPr>
      <dgm:t>
        <a:bodyPr/>
        <a:lstStyle/>
        <a:p>
          <a:r>
            <a:rPr lang="zh-TW" b="1" i="0" baseline="0" dirty="0" smtClean="0">
              <a:latin typeface="微軟正黑體" pitchFamily="34" charset="-120"/>
              <a:ea typeface="微軟正黑體" pitchFamily="34" charset="-120"/>
            </a:rPr>
            <a:t>程式安全漏洞</a:t>
          </a:r>
          <a:endParaRPr lang="zh-TW" dirty="0">
            <a:latin typeface="微軟正黑體" pitchFamily="34" charset="-120"/>
            <a:ea typeface="微軟正黑體" pitchFamily="34" charset="-120"/>
          </a:endParaRPr>
        </a:p>
      </dgm:t>
    </dgm:pt>
    <dgm:pt modelId="{56F1A4EE-97D3-4DA0-ACD3-9F87B5FC6022}" type="parTrans" cxnId="{8F9D662E-6630-45FE-8F85-EA7520A46869}">
      <dgm:prSet/>
      <dgm:spPr/>
      <dgm:t>
        <a:bodyPr/>
        <a:lstStyle/>
        <a:p>
          <a:endParaRPr lang="zh-TW" altLang="en-US">
            <a:latin typeface="微軟正黑體" pitchFamily="34" charset="-120"/>
            <a:ea typeface="微軟正黑體" pitchFamily="34" charset="-120"/>
          </a:endParaRPr>
        </a:p>
      </dgm:t>
    </dgm:pt>
    <dgm:pt modelId="{E9AF6191-1567-418F-BA8B-C918B1A82328}" type="sibTrans" cxnId="{8F9D662E-6630-45FE-8F85-EA7520A46869}">
      <dgm:prSet/>
      <dgm:spPr/>
      <dgm:t>
        <a:bodyPr/>
        <a:lstStyle/>
        <a:p>
          <a:endParaRPr lang="zh-TW" altLang="en-US">
            <a:latin typeface="微軟正黑體" pitchFamily="34" charset="-120"/>
            <a:ea typeface="微軟正黑體" pitchFamily="34" charset="-120"/>
          </a:endParaRPr>
        </a:p>
      </dgm:t>
    </dgm:pt>
    <dgm:pt modelId="{1B192717-A3CE-4D7B-8D4D-E1452F7DA567}">
      <dgm:prSet/>
      <dgm:spPr/>
      <dgm:t>
        <a:bodyPr/>
        <a:lstStyle/>
        <a:p>
          <a:r>
            <a:rPr lang="zh-TW" b="1" i="0" baseline="0" dirty="0" smtClean="0">
              <a:latin typeface="微軟正黑體" pitchFamily="34" charset="-120"/>
              <a:ea typeface="微軟正黑體" pitchFamily="34" charset="-120"/>
            </a:rPr>
            <a:t>應用程式</a:t>
          </a:r>
          <a:r>
            <a:rPr lang="zh-TW" altLang="en-US" b="1" i="0" baseline="0" dirty="0" smtClean="0">
              <a:latin typeface="微軟正黑體" pitchFamily="34" charset="-120"/>
              <a:ea typeface="微軟正黑體" pitchFamily="34" charset="-120"/>
            </a:rPr>
            <a:t>隱含</a:t>
          </a:r>
          <a:r>
            <a:rPr lang="zh-TW" b="1" i="0" baseline="0" dirty="0" smtClean="0">
              <a:latin typeface="微軟正黑體" pitchFamily="34" charset="-120"/>
              <a:ea typeface="微軟正黑體" pitchFamily="34" charset="-120"/>
            </a:rPr>
            <a:t>安全漏洞</a:t>
          </a:r>
          <a:r>
            <a:rPr lang="zh-TW" altLang="en-US" b="1" i="0" baseline="0" dirty="0" smtClean="0">
              <a:latin typeface="微軟正黑體" pitchFamily="34" charset="-120"/>
              <a:ea typeface="微軟正黑體" pitchFamily="34" charset="-120"/>
            </a:rPr>
            <a:t>，造成用戶隱私財產損失</a:t>
          </a:r>
          <a:endParaRPr lang="zh-TW" dirty="0">
            <a:latin typeface="微軟正黑體" pitchFamily="34" charset="-120"/>
            <a:ea typeface="微軟正黑體" pitchFamily="34" charset="-120"/>
          </a:endParaRPr>
        </a:p>
      </dgm:t>
    </dgm:pt>
    <dgm:pt modelId="{1EA1204C-2EF7-45A5-A718-30785E4E8E13}" type="parTrans" cxnId="{B7991010-3AB5-42FC-97B0-2FB5DEA2FB8D}">
      <dgm:prSet/>
      <dgm:spPr/>
      <dgm:t>
        <a:bodyPr/>
        <a:lstStyle/>
        <a:p>
          <a:endParaRPr lang="zh-TW" altLang="en-US">
            <a:latin typeface="微軟正黑體" pitchFamily="34" charset="-120"/>
            <a:ea typeface="微軟正黑體" pitchFamily="34" charset="-120"/>
          </a:endParaRPr>
        </a:p>
      </dgm:t>
    </dgm:pt>
    <dgm:pt modelId="{E79722D0-AEED-4735-9EDE-607BE15C155A}" type="sibTrans" cxnId="{B7991010-3AB5-42FC-97B0-2FB5DEA2FB8D}">
      <dgm:prSet/>
      <dgm:spPr/>
      <dgm:t>
        <a:bodyPr/>
        <a:lstStyle/>
        <a:p>
          <a:endParaRPr lang="zh-TW" altLang="en-US">
            <a:latin typeface="微軟正黑體" pitchFamily="34" charset="-120"/>
            <a:ea typeface="微軟正黑體" pitchFamily="34" charset="-120"/>
          </a:endParaRPr>
        </a:p>
      </dgm:t>
    </dgm:pt>
    <dgm:pt modelId="{23D175EE-E8FC-4695-AAAF-A69692672012}">
      <dgm:prSet/>
      <dgm:spPr/>
      <dgm:t>
        <a:bodyPr/>
        <a:lstStyle/>
        <a:p>
          <a:r>
            <a:rPr lang="zh-TW" altLang="en-US" b="1" dirty="0" smtClean="0">
              <a:latin typeface="微軟正黑體" pitchFamily="34" charset="-120"/>
              <a:ea typeface="微軟正黑體" pitchFamily="34" charset="-120"/>
            </a:rPr>
            <a:t>行動裝置以</a:t>
          </a:r>
          <a:r>
            <a:rPr lang="en-US" altLang="zh-TW" b="1" dirty="0" smtClean="0">
              <a:latin typeface="微軟正黑體" pitchFamily="34" charset="-120"/>
              <a:ea typeface="微軟正黑體" pitchFamily="34" charset="-120"/>
            </a:rPr>
            <a:t>3/4g</a:t>
          </a:r>
          <a:r>
            <a:rPr lang="zh-TW" altLang="en-US" b="1" dirty="0" smtClean="0">
              <a:latin typeface="微軟正黑體" pitchFamily="34" charset="-120"/>
              <a:ea typeface="微軟正黑體" pitchFamily="34" charset="-120"/>
            </a:rPr>
            <a:t>網路連上</a:t>
          </a:r>
          <a:r>
            <a:rPr lang="en-US" altLang="zh-TW" b="1" dirty="0" smtClean="0">
              <a:latin typeface="微軟正黑體" pitchFamily="34" charset="-120"/>
              <a:ea typeface="微軟正黑體" pitchFamily="34" charset="-120"/>
            </a:rPr>
            <a:t>Internet</a:t>
          </a:r>
          <a:r>
            <a:rPr lang="zh-TW" altLang="en-US" b="1" dirty="0" smtClean="0">
              <a:latin typeface="微軟正黑體" pitchFamily="34" charset="-120"/>
              <a:ea typeface="微軟正黑體" pitchFamily="34" charset="-120"/>
            </a:rPr>
            <a:t>，透過</a:t>
          </a:r>
          <a:r>
            <a:rPr lang="en-US" altLang="zh-TW" b="1" dirty="0" smtClean="0">
              <a:latin typeface="微軟正黑體" pitchFamily="34" charset="-120"/>
              <a:ea typeface="微軟正黑體" pitchFamily="34" charset="-120"/>
            </a:rPr>
            <a:t>e-mail</a:t>
          </a:r>
          <a:r>
            <a:rPr lang="zh-TW" altLang="en-US" b="1" i="0" baseline="0" dirty="0" smtClean="0">
              <a:latin typeface="微軟正黑體" pitchFamily="34" charset="-120"/>
              <a:ea typeface="微軟正黑體" pitchFamily="34" charset="-120"/>
            </a:rPr>
            <a:t>或</a:t>
          </a:r>
          <a:r>
            <a:rPr lang="zh-TW" b="1" i="0" baseline="0" dirty="0" smtClean="0">
              <a:latin typeface="微軟正黑體" pitchFamily="34" charset="-120"/>
              <a:ea typeface="微軟正黑體" pitchFamily="34" charset="-120"/>
            </a:rPr>
            <a:t>網路空間</a:t>
          </a:r>
          <a:r>
            <a:rPr lang="zh-TW" altLang="en-US" b="1" i="0" baseline="0" dirty="0" smtClean="0">
              <a:latin typeface="微軟正黑體" pitchFamily="34" charset="-120"/>
              <a:ea typeface="微軟正黑體" pitchFamily="34" charset="-120"/>
            </a:rPr>
            <a:t>傳遞私密資料，難以</a:t>
          </a:r>
          <a:r>
            <a:rPr lang="zh-TW" altLang="en-US" b="1" dirty="0" smtClean="0">
              <a:latin typeface="微軟正黑體" pitchFamily="34" charset="-120"/>
              <a:ea typeface="微軟正黑體" pitchFamily="34" charset="-120"/>
            </a:rPr>
            <a:t>管理監控。</a:t>
          </a:r>
          <a:endParaRPr lang="zh-TW" b="1" dirty="0">
            <a:latin typeface="微軟正黑體" pitchFamily="34" charset="-120"/>
            <a:ea typeface="微軟正黑體" pitchFamily="34" charset="-120"/>
          </a:endParaRPr>
        </a:p>
      </dgm:t>
    </dgm:pt>
    <dgm:pt modelId="{42DAC486-0C47-4785-AA41-365BFE86562C}" type="parTrans" cxnId="{427B0657-1958-4A27-BC63-EF6DD07C6446}">
      <dgm:prSet/>
      <dgm:spPr/>
      <dgm:t>
        <a:bodyPr/>
        <a:lstStyle/>
        <a:p>
          <a:endParaRPr lang="zh-TW" altLang="en-US"/>
        </a:p>
      </dgm:t>
    </dgm:pt>
    <dgm:pt modelId="{4741F38C-4560-4887-9C7A-CECE5A0FD0D2}" type="sibTrans" cxnId="{427B0657-1958-4A27-BC63-EF6DD07C6446}">
      <dgm:prSet/>
      <dgm:spPr/>
      <dgm:t>
        <a:bodyPr/>
        <a:lstStyle/>
        <a:p>
          <a:endParaRPr lang="zh-TW" altLang="en-US"/>
        </a:p>
      </dgm:t>
    </dgm:pt>
    <dgm:pt modelId="{F501149B-9C6A-49B0-97AE-4956AC973436}">
      <dgm:prSet/>
      <dgm:spPr/>
      <dgm:t>
        <a:bodyPr/>
        <a:lstStyle/>
        <a:p>
          <a:r>
            <a:rPr lang="zh-TW" b="1" i="0" baseline="0" dirty="0" smtClean="0">
              <a:latin typeface="微軟正黑體" pitchFamily="34" charset="-120"/>
              <a:ea typeface="微軟正黑體" pitchFamily="34" charset="-120"/>
            </a:rPr>
            <a:t>行動裝置</a:t>
          </a:r>
          <a:r>
            <a:rPr lang="zh-TW" altLang="en-US" b="1" i="0" baseline="0" dirty="0" smtClean="0">
              <a:latin typeface="微軟正黑體" pitchFamily="34" charset="-120"/>
              <a:ea typeface="微軟正黑體" pitchFamily="34" charset="-120"/>
            </a:rPr>
            <a:t>儲雖便利卻容易遺失造成資料外洩。</a:t>
          </a:r>
          <a:endParaRPr lang="zh-TW" dirty="0">
            <a:latin typeface="微軟正黑體" pitchFamily="34" charset="-120"/>
            <a:ea typeface="微軟正黑體" pitchFamily="34" charset="-120"/>
          </a:endParaRPr>
        </a:p>
      </dgm:t>
    </dgm:pt>
    <dgm:pt modelId="{02B4E505-3561-49ED-B75D-A7DA186710AD}" type="parTrans" cxnId="{917211AE-17F3-4228-A093-3366B1A17090}">
      <dgm:prSet/>
      <dgm:spPr/>
      <dgm:t>
        <a:bodyPr/>
        <a:lstStyle/>
        <a:p>
          <a:endParaRPr lang="zh-TW" altLang="en-US"/>
        </a:p>
      </dgm:t>
    </dgm:pt>
    <dgm:pt modelId="{05580129-011D-4BDA-A6A0-3971A57C188F}" type="sibTrans" cxnId="{917211AE-17F3-4228-A093-3366B1A17090}">
      <dgm:prSet/>
      <dgm:spPr/>
      <dgm:t>
        <a:bodyPr/>
        <a:lstStyle/>
        <a:p>
          <a:endParaRPr lang="zh-TW" altLang="en-US"/>
        </a:p>
      </dgm:t>
    </dgm:pt>
    <dgm:pt modelId="{E8406CC7-BA73-419A-B7C2-7B022D0C7600}">
      <dgm:prSet/>
      <dgm:spPr/>
      <dgm:t>
        <a:bodyPr/>
        <a:lstStyle/>
        <a:p>
          <a:r>
            <a:rPr lang="zh-TW" altLang="en-US" b="1" i="0" baseline="0" dirty="0" smtClean="0">
              <a:latin typeface="微軟正黑體" pitchFamily="34" charset="-120"/>
              <a:ea typeface="微軟正黑體" pitchFamily="34" charset="-120"/>
            </a:rPr>
            <a:t>攻擊者透過詐騙簡訊或是釣魚連結欺騙使用者安裝惡意程式。</a:t>
          </a:r>
          <a:endParaRPr lang="zh-TW" altLang="zh-TW" b="1" i="0" baseline="0" dirty="0">
            <a:latin typeface="微軟正黑體" pitchFamily="34" charset="-120"/>
            <a:ea typeface="微軟正黑體" pitchFamily="34" charset="-120"/>
          </a:endParaRPr>
        </a:p>
      </dgm:t>
    </dgm:pt>
    <dgm:pt modelId="{FB628902-37C9-4AE9-AD3D-37E2208C2B41}" type="parTrans" cxnId="{BD1E74EB-FE13-4ABD-BA3D-0C3264F6BD5F}">
      <dgm:prSet/>
      <dgm:spPr/>
      <dgm:t>
        <a:bodyPr/>
        <a:lstStyle/>
        <a:p>
          <a:endParaRPr lang="zh-TW" altLang="en-US"/>
        </a:p>
      </dgm:t>
    </dgm:pt>
    <dgm:pt modelId="{51E648D4-2A4D-4221-A335-B60134008939}" type="sibTrans" cxnId="{BD1E74EB-FE13-4ABD-BA3D-0C3264F6BD5F}">
      <dgm:prSet/>
      <dgm:spPr/>
      <dgm:t>
        <a:bodyPr/>
        <a:lstStyle/>
        <a:p>
          <a:endParaRPr lang="zh-TW" altLang="en-US"/>
        </a:p>
      </dgm:t>
    </dgm:pt>
    <dgm:pt modelId="{EFCF7970-8DC3-4D5B-B834-3305426D526A}" type="pres">
      <dgm:prSet presAssocID="{675FCF17-20B8-4D26-8762-8C46E6A01246}" presName="linear" presStyleCnt="0">
        <dgm:presLayoutVars>
          <dgm:animLvl val="lvl"/>
          <dgm:resizeHandles val="exact"/>
        </dgm:presLayoutVars>
      </dgm:prSet>
      <dgm:spPr/>
      <dgm:t>
        <a:bodyPr/>
        <a:lstStyle/>
        <a:p>
          <a:endParaRPr lang="zh-TW" altLang="en-US"/>
        </a:p>
      </dgm:t>
    </dgm:pt>
    <dgm:pt modelId="{DC468CB4-B374-448E-A3F4-4026CCE25B46}" type="pres">
      <dgm:prSet presAssocID="{8F161FD5-5AB5-4BBC-9E46-CDF9CA5D6CC3}" presName="parentText" presStyleLbl="node1" presStyleIdx="0" presStyleCnt="3">
        <dgm:presLayoutVars>
          <dgm:chMax val="0"/>
          <dgm:bulletEnabled val="1"/>
        </dgm:presLayoutVars>
      </dgm:prSet>
      <dgm:spPr/>
      <dgm:t>
        <a:bodyPr/>
        <a:lstStyle/>
        <a:p>
          <a:endParaRPr lang="zh-TW" altLang="en-US"/>
        </a:p>
      </dgm:t>
    </dgm:pt>
    <dgm:pt modelId="{E9BC4403-7AFC-45C9-9F2A-105209263DD6}" type="pres">
      <dgm:prSet presAssocID="{8F161FD5-5AB5-4BBC-9E46-CDF9CA5D6CC3}" presName="childText" presStyleLbl="revTx" presStyleIdx="0" presStyleCnt="3">
        <dgm:presLayoutVars>
          <dgm:bulletEnabled val="1"/>
        </dgm:presLayoutVars>
      </dgm:prSet>
      <dgm:spPr/>
      <dgm:t>
        <a:bodyPr/>
        <a:lstStyle/>
        <a:p>
          <a:endParaRPr lang="zh-TW" altLang="en-US"/>
        </a:p>
      </dgm:t>
    </dgm:pt>
    <dgm:pt modelId="{1239E7BC-CCF4-4A5B-ADA9-3423FF52EEDE}" type="pres">
      <dgm:prSet presAssocID="{CC561316-B679-4202-BD90-65B5A0698996}" presName="parentText" presStyleLbl="node1" presStyleIdx="1" presStyleCnt="3">
        <dgm:presLayoutVars>
          <dgm:chMax val="0"/>
          <dgm:bulletEnabled val="1"/>
        </dgm:presLayoutVars>
      </dgm:prSet>
      <dgm:spPr/>
      <dgm:t>
        <a:bodyPr/>
        <a:lstStyle/>
        <a:p>
          <a:endParaRPr lang="zh-TW" altLang="en-US"/>
        </a:p>
      </dgm:t>
    </dgm:pt>
    <dgm:pt modelId="{217EC2D5-D70A-4EB4-90E8-8BB95B6D0906}" type="pres">
      <dgm:prSet presAssocID="{CC561316-B679-4202-BD90-65B5A0698996}" presName="childText" presStyleLbl="revTx" presStyleIdx="1" presStyleCnt="3">
        <dgm:presLayoutVars>
          <dgm:bulletEnabled val="1"/>
        </dgm:presLayoutVars>
      </dgm:prSet>
      <dgm:spPr/>
      <dgm:t>
        <a:bodyPr/>
        <a:lstStyle/>
        <a:p>
          <a:endParaRPr lang="zh-TW" altLang="en-US"/>
        </a:p>
      </dgm:t>
    </dgm:pt>
    <dgm:pt modelId="{A196A28D-A9E7-4294-B020-4D3894CFA753}" type="pres">
      <dgm:prSet presAssocID="{11414F10-CBF7-4D64-9F25-7F440FFB5417}" presName="parentText" presStyleLbl="node1" presStyleIdx="2" presStyleCnt="3">
        <dgm:presLayoutVars>
          <dgm:chMax val="0"/>
          <dgm:bulletEnabled val="1"/>
        </dgm:presLayoutVars>
      </dgm:prSet>
      <dgm:spPr/>
      <dgm:t>
        <a:bodyPr/>
        <a:lstStyle/>
        <a:p>
          <a:endParaRPr lang="zh-TW" altLang="en-US"/>
        </a:p>
      </dgm:t>
    </dgm:pt>
    <dgm:pt modelId="{42982FF7-7DA0-4BF6-9C80-555807E2D658}" type="pres">
      <dgm:prSet presAssocID="{11414F10-CBF7-4D64-9F25-7F440FFB5417}" presName="childText" presStyleLbl="revTx" presStyleIdx="2" presStyleCnt="3">
        <dgm:presLayoutVars>
          <dgm:bulletEnabled val="1"/>
        </dgm:presLayoutVars>
      </dgm:prSet>
      <dgm:spPr/>
      <dgm:t>
        <a:bodyPr/>
        <a:lstStyle/>
        <a:p>
          <a:endParaRPr lang="zh-TW" altLang="en-US"/>
        </a:p>
      </dgm:t>
    </dgm:pt>
  </dgm:ptLst>
  <dgm:cxnLst>
    <dgm:cxn modelId="{B80E529E-AC39-4DF9-8299-3F248DB165E2}" srcId="{CC561316-B679-4202-BD90-65B5A0698996}" destId="{736A9F0F-3DA8-47C5-A1C3-632C1F07B2ED}" srcOrd="0" destOrd="0" parTransId="{90F8CC99-BE9B-43A1-A548-8E2441C6A596}" sibTransId="{6D281A3E-D041-4CDB-A958-B114DE60E891}"/>
    <dgm:cxn modelId="{20AA6A79-50EE-4642-88A9-066D9F4F01C6}" type="presOf" srcId="{23D175EE-E8FC-4695-AAAF-A69692672012}" destId="{E9BC4403-7AFC-45C9-9F2A-105209263DD6}" srcOrd="0" destOrd="1" presId="urn:microsoft.com/office/officeart/2005/8/layout/vList2"/>
    <dgm:cxn modelId="{427B0657-1958-4A27-BC63-EF6DD07C6446}" srcId="{8F161FD5-5AB5-4BBC-9E46-CDF9CA5D6CC3}" destId="{23D175EE-E8FC-4695-AAAF-A69692672012}" srcOrd="1" destOrd="0" parTransId="{42DAC486-0C47-4785-AA41-365BFE86562C}" sibTransId="{4741F38C-4560-4887-9C7A-CECE5A0FD0D2}"/>
    <dgm:cxn modelId="{04F76DC7-D386-41BA-A28B-30408F426621}" srcId="{675FCF17-20B8-4D26-8762-8C46E6A01246}" destId="{8F161FD5-5AB5-4BBC-9E46-CDF9CA5D6CC3}" srcOrd="0" destOrd="0" parTransId="{1651809F-F2D4-4001-9478-E42DBA7C3D00}" sibTransId="{1521B904-C577-4723-955D-51FF81D0F488}"/>
    <dgm:cxn modelId="{EE8605F8-23C5-4C23-9EED-45EE5049F604}" type="presOf" srcId="{8F161FD5-5AB5-4BBC-9E46-CDF9CA5D6CC3}" destId="{DC468CB4-B374-448E-A3F4-4026CCE25B46}" srcOrd="0" destOrd="0" presId="urn:microsoft.com/office/officeart/2005/8/layout/vList2"/>
    <dgm:cxn modelId="{A28EC6DF-535F-4392-9224-504A10E942C1}" type="presOf" srcId="{11414F10-CBF7-4D64-9F25-7F440FFB5417}" destId="{A196A28D-A9E7-4294-B020-4D3894CFA753}" srcOrd="0" destOrd="0" presId="urn:microsoft.com/office/officeart/2005/8/layout/vList2"/>
    <dgm:cxn modelId="{9DE8CF33-0E32-46FB-BD27-353F232C8ADA}" type="presOf" srcId="{675FCF17-20B8-4D26-8762-8C46E6A01246}" destId="{EFCF7970-8DC3-4D5B-B834-3305426D526A}" srcOrd="0" destOrd="0" presId="urn:microsoft.com/office/officeart/2005/8/layout/vList2"/>
    <dgm:cxn modelId="{DFE2DDD7-EBDF-44CE-B626-8778B8251A9B}" type="presOf" srcId="{736A9F0F-3DA8-47C5-A1C3-632C1F07B2ED}" destId="{217EC2D5-D70A-4EB4-90E8-8BB95B6D0906}" srcOrd="0" destOrd="0" presId="urn:microsoft.com/office/officeart/2005/8/layout/vList2"/>
    <dgm:cxn modelId="{B7991010-3AB5-42FC-97B0-2FB5DEA2FB8D}" srcId="{11414F10-CBF7-4D64-9F25-7F440FFB5417}" destId="{1B192717-A3CE-4D7B-8D4D-E1452F7DA567}" srcOrd="0" destOrd="0" parTransId="{1EA1204C-2EF7-45A5-A718-30785E4E8E13}" sibTransId="{E79722D0-AEED-4735-9EDE-607BE15C155A}"/>
    <dgm:cxn modelId="{917211AE-17F3-4228-A093-3366B1A17090}" srcId="{8F161FD5-5AB5-4BBC-9E46-CDF9CA5D6CC3}" destId="{F501149B-9C6A-49B0-97AE-4956AC973436}" srcOrd="0" destOrd="0" parTransId="{02B4E505-3561-49ED-B75D-A7DA186710AD}" sibTransId="{05580129-011D-4BDA-A6A0-3971A57C188F}"/>
    <dgm:cxn modelId="{8F9D662E-6630-45FE-8F85-EA7520A46869}" srcId="{675FCF17-20B8-4D26-8762-8C46E6A01246}" destId="{11414F10-CBF7-4D64-9F25-7F440FFB5417}" srcOrd="2" destOrd="0" parTransId="{56F1A4EE-97D3-4DA0-ACD3-9F87B5FC6022}" sibTransId="{E9AF6191-1567-418F-BA8B-C918B1A82328}"/>
    <dgm:cxn modelId="{C6B036BE-2D1A-4516-8D69-4E778FC3245F}" type="presOf" srcId="{F501149B-9C6A-49B0-97AE-4956AC973436}" destId="{E9BC4403-7AFC-45C9-9F2A-105209263DD6}" srcOrd="0" destOrd="0" presId="urn:microsoft.com/office/officeart/2005/8/layout/vList2"/>
    <dgm:cxn modelId="{7819BA9B-4B3D-43E6-8116-E38A54A42837}" type="presOf" srcId="{1B192717-A3CE-4D7B-8D4D-E1452F7DA567}" destId="{42982FF7-7DA0-4BF6-9C80-555807E2D658}" srcOrd="0" destOrd="0" presId="urn:microsoft.com/office/officeart/2005/8/layout/vList2"/>
    <dgm:cxn modelId="{98F1B23F-673C-45D4-AA58-FBFD6F832B11}" type="presOf" srcId="{E8406CC7-BA73-419A-B7C2-7B022D0C7600}" destId="{217EC2D5-D70A-4EB4-90E8-8BB95B6D0906}" srcOrd="0" destOrd="1" presId="urn:microsoft.com/office/officeart/2005/8/layout/vList2"/>
    <dgm:cxn modelId="{9D6A2A98-40DB-4FD8-9E93-A5F7C025EB02}" type="presOf" srcId="{CC561316-B679-4202-BD90-65B5A0698996}" destId="{1239E7BC-CCF4-4A5B-ADA9-3423FF52EEDE}" srcOrd="0" destOrd="0" presId="urn:microsoft.com/office/officeart/2005/8/layout/vList2"/>
    <dgm:cxn modelId="{AF641E7D-1CFC-47A9-9C2D-0E7887140150}" srcId="{675FCF17-20B8-4D26-8762-8C46E6A01246}" destId="{CC561316-B679-4202-BD90-65B5A0698996}" srcOrd="1" destOrd="0" parTransId="{8DCBF57E-4D84-4B22-94EE-904912CDAD0C}" sibTransId="{7634001C-CB2E-444E-82E5-EE67004E4EA5}"/>
    <dgm:cxn modelId="{BD1E74EB-FE13-4ABD-BA3D-0C3264F6BD5F}" srcId="{CC561316-B679-4202-BD90-65B5A0698996}" destId="{E8406CC7-BA73-419A-B7C2-7B022D0C7600}" srcOrd="1" destOrd="0" parTransId="{FB628902-37C9-4AE9-AD3D-37E2208C2B41}" sibTransId="{51E648D4-2A4D-4221-A335-B60134008939}"/>
    <dgm:cxn modelId="{BB470A40-311B-4C05-B41D-9821544BE62D}" type="presParOf" srcId="{EFCF7970-8DC3-4D5B-B834-3305426D526A}" destId="{DC468CB4-B374-448E-A3F4-4026CCE25B46}" srcOrd="0" destOrd="0" presId="urn:microsoft.com/office/officeart/2005/8/layout/vList2"/>
    <dgm:cxn modelId="{01505B72-2F66-4EFF-AD23-08375E082668}" type="presParOf" srcId="{EFCF7970-8DC3-4D5B-B834-3305426D526A}" destId="{E9BC4403-7AFC-45C9-9F2A-105209263DD6}" srcOrd="1" destOrd="0" presId="urn:microsoft.com/office/officeart/2005/8/layout/vList2"/>
    <dgm:cxn modelId="{D18533AD-1F34-4EBA-8004-E26EABC10663}" type="presParOf" srcId="{EFCF7970-8DC3-4D5B-B834-3305426D526A}" destId="{1239E7BC-CCF4-4A5B-ADA9-3423FF52EEDE}" srcOrd="2" destOrd="0" presId="urn:microsoft.com/office/officeart/2005/8/layout/vList2"/>
    <dgm:cxn modelId="{1701C722-C93A-43B6-836D-27B7E61AA885}" type="presParOf" srcId="{EFCF7970-8DC3-4D5B-B834-3305426D526A}" destId="{217EC2D5-D70A-4EB4-90E8-8BB95B6D0906}" srcOrd="3" destOrd="0" presId="urn:microsoft.com/office/officeart/2005/8/layout/vList2"/>
    <dgm:cxn modelId="{962D8921-95B9-4041-951F-55F7A0A4E160}" type="presParOf" srcId="{EFCF7970-8DC3-4D5B-B834-3305426D526A}" destId="{A196A28D-A9E7-4294-B020-4D3894CFA753}" srcOrd="4" destOrd="0" presId="urn:microsoft.com/office/officeart/2005/8/layout/vList2"/>
    <dgm:cxn modelId="{C20D4768-35F9-425A-9571-3410C88A976F}" type="presParOf" srcId="{EFCF7970-8DC3-4D5B-B834-3305426D526A}" destId="{42982FF7-7DA0-4BF6-9C80-555807E2D658}"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468CB4-B374-448E-A3F4-4026CCE25B46}">
      <dsp:nvSpPr>
        <dsp:cNvPr id="0" name=""/>
        <dsp:cNvSpPr/>
      </dsp:nvSpPr>
      <dsp:spPr>
        <a:xfrm>
          <a:off x="0" y="31151"/>
          <a:ext cx="8008220" cy="721524"/>
        </a:xfrm>
        <a:prstGeom prst="round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TW" altLang="en-US" sz="2300" b="1" i="0" kern="1200" baseline="0" dirty="0" smtClean="0">
              <a:latin typeface="微軟正黑體" pitchFamily="34" charset="-120"/>
              <a:ea typeface="微軟正黑體" pitchFamily="34" charset="-120"/>
            </a:rPr>
            <a:t>機敏</a:t>
          </a:r>
          <a:r>
            <a:rPr lang="zh-TW" sz="2300" b="1" i="0" kern="1200" baseline="0" dirty="0" smtClean="0">
              <a:latin typeface="微軟正黑體" pitchFamily="34" charset="-120"/>
              <a:ea typeface="微軟正黑體" pitchFamily="34" charset="-120"/>
            </a:rPr>
            <a:t>資料外洩</a:t>
          </a:r>
          <a:r>
            <a:rPr lang="en-US" altLang="zh-TW" sz="2300" b="1" i="0" kern="1200" baseline="0" dirty="0" smtClean="0">
              <a:latin typeface="微軟正黑體" pitchFamily="34" charset="-120"/>
              <a:ea typeface="微軟正黑體" pitchFamily="34" charset="-120"/>
            </a:rPr>
            <a:t> </a:t>
          </a:r>
          <a:r>
            <a:rPr lang="zh-TW" altLang="en-US" sz="2300" b="1" i="0" kern="1200" baseline="0" dirty="0" smtClean="0">
              <a:latin typeface="微軟正黑體" pitchFamily="34" charset="-120"/>
              <a:ea typeface="微軟正黑體" pitchFamily="34" charset="-120"/>
            </a:rPr>
            <a:t>管控困難</a:t>
          </a:r>
          <a:endParaRPr lang="zh-TW" sz="2300" kern="1200" dirty="0">
            <a:latin typeface="微軟正黑體" pitchFamily="34" charset="-120"/>
            <a:ea typeface="微軟正黑體" pitchFamily="34" charset="-120"/>
          </a:endParaRPr>
        </a:p>
      </dsp:txBody>
      <dsp:txXfrm>
        <a:off x="0" y="31151"/>
        <a:ext cx="8008220" cy="721524"/>
      </dsp:txXfrm>
    </dsp:sp>
    <dsp:sp modelId="{E9BC4403-7AFC-45C9-9F2A-105209263DD6}">
      <dsp:nvSpPr>
        <dsp:cNvPr id="0" name=""/>
        <dsp:cNvSpPr/>
      </dsp:nvSpPr>
      <dsp:spPr>
        <a:xfrm>
          <a:off x="0" y="752676"/>
          <a:ext cx="8008220" cy="12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26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TW" sz="1800" b="1" i="0" kern="1200" baseline="0" dirty="0" smtClean="0">
              <a:latin typeface="微軟正黑體" pitchFamily="34" charset="-120"/>
              <a:ea typeface="微軟正黑體" pitchFamily="34" charset="-120"/>
            </a:rPr>
            <a:t>行動裝置</a:t>
          </a:r>
          <a:r>
            <a:rPr lang="zh-TW" altLang="en-US" sz="1800" b="1" i="0" kern="1200" baseline="0" dirty="0" smtClean="0">
              <a:latin typeface="微軟正黑體" pitchFamily="34" charset="-120"/>
              <a:ea typeface="微軟正黑體" pitchFamily="34" charset="-120"/>
            </a:rPr>
            <a:t>儲雖便利卻容易遺失造成資料外洩。</a:t>
          </a:r>
          <a:endParaRPr lang="zh-TW"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20000"/>
            </a:spcAft>
            <a:buChar char="••"/>
          </a:pPr>
          <a:r>
            <a:rPr lang="zh-TW" altLang="en-US" sz="1800" b="1" kern="1200" dirty="0" smtClean="0">
              <a:latin typeface="微軟正黑體" pitchFamily="34" charset="-120"/>
              <a:ea typeface="微軟正黑體" pitchFamily="34" charset="-120"/>
            </a:rPr>
            <a:t>行動裝置以</a:t>
          </a:r>
          <a:r>
            <a:rPr lang="en-US" altLang="zh-TW" sz="1800" b="1" kern="1200" dirty="0" smtClean="0">
              <a:latin typeface="微軟正黑體" pitchFamily="34" charset="-120"/>
              <a:ea typeface="微軟正黑體" pitchFamily="34" charset="-120"/>
            </a:rPr>
            <a:t>3/4g</a:t>
          </a:r>
          <a:r>
            <a:rPr lang="zh-TW" altLang="en-US" sz="1800" b="1" kern="1200" dirty="0" smtClean="0">
              <a:latin typeface="微軟正黑體" pitchFamily="34" charset="-120"/>
              <a:ea typeface="微軟正黑體" pitchFamily="34" charset="-120"/>
            </a:rPr>
            <a:t>網路連上</a:t>
          </a:r>
          <a:r>
            <a:rPr lang="en-US" altLang="zh-TW" sz="1800" b="1" kern="1200" dirty="0" smtClean="0">
              <a:latin typeface="微軟正黑體" pitchFamily="34" charset="-120"/>
              <a:ea typeface="微軟正黑體" pitchFamily="34" charset="-120"/>
            </a:rPr>
            <a:t>Internet</a:t>
          </a:r>
          <a:r>
            <a:rPr lang="zh-TW" altLang="en-US" sz="1800" b="1" kern="1200" dirty="0" smtClean="0">
              <a:latin typeface="微軟正黑體" pitchFamily="34" charset="-120"/>
              <a:ea typeface="微軟正黑體" pitchFamily="34" charset="-120"/>
            </a:rPr>
            <a:t>，透過</a:t>
          </a:r>
          <a:r>
            <a:rPr lang="en-US" altLang="zh-TW" sz="1800" b="1" kern="1200" dirty="0" smtClean="0">
              <a:latin typeface="微軟正黑體" pitchFamily="34" charset="-120"/>
              <a:ea typeface="微軟正黑體" pitchFamily="34" charset="-120"/>
            </a:rPr>
            <a:t>e-mail</a:t>
          </a:r>
          <a:r>
            <a:rPr lang="zh-TW" altLang="en-US" sz="1800" b="1" i="0" kern="1200" baseline="0" dirty="0" smtClean="0">
              <a:latin typeface="微軟正黑體" pitchFamily="34" charset="-120"/>
              <a:ea typeface="微軟正黑體" pitchFamily="34" charset="-120"/>
            </a:rPr>
            <a:t>或</a:t>
          </a:r>
          <a:r>
            <a:rPr lang="zh-TW" sz="1800" b="1" i="0" kern="1200" baseline="0" dirty="0" smtClean="0">
              <a:latin typeface="微軟正黑體" pitchFamily="34" charset="-120"/>
              <a:ea typeface="微軟正黑體" pitchFamily="34" charset="-120"/>
            </a:rPr>
            <a:t>網路空間</a:t>
          </a:r>
          <a:r>
            <a:rPr lang="zh-TW" altLang="en-US" sz="1800" b="1" i="0" kern="1200" baseline="0" dirty="0" smtClean="0">
              <a:latin typeface="微軟正黑體" pitchFamily="34" charset="-120"/>
              <a:ea typeface="微軟正黑體" pitchFamily="34" charset="-120"/>
            </a:rPr>
            <a:t>傳遞私密資料，難以</a:t>
          </a:r>
          <a:r>
            <a:rPr lang="zh-TW" altLang="en-US" sz="1800" b="1" kern="1200" dirty="0" smtClean="0">
              <a:latin typeface="微軟正黑體" pitchFamily="34" charset="-120"/>
              <a:ea typeface="微軟正黑體" pitchFamily="34" charset="-120"/>
            </a:rPr>
            <a:t>管理監控。</a:t>
          </a:r>
          <a:endParaRPr lang="zh-TW" sz="1800" b="1" kern="1200" dirty="0">
            <a:latin typeface="微軟正黑體" pitchFamily="34" charset="-120"/>
            <a:ea typeface="微軟正黑體" pitchFamily="34" charset="-120"/>
          </a:endParaRPr>
        </a:p>
      </dsp:txBody>
      <dsp:txXfrm>
        <a:off x="0" y="752676"/>
        <a:ext cx="8008220" cy="1214055"/>
      </dsp:txXfrm>
    </dsp:sp>
    <dsp:sp modelId="{1239E7BC-CCF4-4A5B-ADA9-3423FF52EEDE}">
      <dsp:nvSpPr>
        <dsp:cNvPr id="0" name=""/>
        <dsp:cNvSpPr/>
      </dsp:nvSpPr>
      <dsp:spPr>
        <a:xfrm>
          <a:off x="0" y="1966731"/>
          <a:ext cx="8008220" cy="721524"/>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TW" sz="2300" b="1" i="0" kern="1200" baseline="0" dirty="0" smtClean="0">
              <a:latin typeface="微軟正黑體" pitchFamily="34" charset="-120"/>
              <a:ea typeface="微軟正黑體" pitchFamily="34" charset="-120"/>
            </a:rPr>
            <a:t>惡意程式</a:t>
          </a:r>
          <a:r>
            <a:rPr lang="zh-TW" altLang="en-US" sz="2300" b="1" i="0" kern="1200" baseline="0" dirty="0" smtClean="0">
              <a:latin typeface="微軟正黑體" pitchFamily="34" charset="-120"/>
              <a:ea typeface="微軟正黑體" pitchFamily="34" charset="-120"/>
            </a:rPr>
            <a:t>氾濫</a:t>
          </a:r>
          <a:endParaRPr lang="zh-TW" sz="2300" kern="1200" dirty="0">
            <a:latin typeface="微軟正黑體" pitchFamily="34" charset="-120"/>
            <a:ea typeface="微軟正黑體" pitchFamily="34" charset="-120"/>
          </a:endParaRPr>
        </a:p>
      </dsp:txBody>
      <dsp:txXfrm>
        <a:off x="0" y="1966731"/>
        <a:ext cx="8008220" cy="721524"/>
      </dsp:txXfrm>
    </dsp:sp>
    <dsp:sp modelId="{217EC2D5-D70A-4EB4-90E8-8BB95B6D0906}">
      <dsp:nvSpPr>
        <dsp:cNvPr id="0" name=""/>
        <dsp:cNvSpPr/>
      </dsp:nvSpPr>
      <dsp:spPr>
        <a:xfrm>
          <a:off x="0" y="2688255"/>
          <a:ext cx="8008220"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26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altLang="zh-TW" sz="1800" b="1" i="0" kern="1200" baseline="0" dirty="0" smtClean="0">
              <a:latin typeface="微軟正黑體" pitchFamily="34" charset="-120"/>
              <a:ea typeface="微軟正黑體" pitchFamily="34" charset="-120"/>
            </a:rPr>
            <a:t>Android</a:t>
          </a:r>
          <a:r>
            <a:rPr lang="zh-TW" sz="1800" b="1" i="0" kern="1200" baseline="0" dirty="0" smtClean="0">
              <a:latin typeface="微軟正黑體" pitchFamily="34" charset="-120"/>
              <a:ea typeface="微軟正黑體" pitchFamily="34" charset="-120"/>
            </a:rPr>
            <a:t>程式</a:t>
          </a:r>
          <a:r>
            <a:rPr lang="zh-TW" altLang="en-US" sz="1800" b="1" i="0" kern="1200" baseline="0" dirty="0" smtClean="0">
              <a:latin typeface="微軟正黑體" pitchFamily="34" charset="-120"/>
              <a:ea typeface="微軟正黑體" pitchFamily="34" charset="-120"/>
            </a:rPr>
            <a:t>上架未經嚴格審查，惡意程式可魚目混珠。</a:t>
          </a:r>
          <a:endParaRPr lang="zh-TW"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20000"/>
            </a:spcAft>
            <a:buChar char="••"/>
          </a:pPr>
          <a:r>
            <a:rPr lang="zh-TW" altLang="en-US" sz="1800" b="1" i="0" kern="1200" baseline="0" dirty="0" smtClean="0">
              <a:latin typeface="微軟正黑體" pitchFamily="34" charset="-120"/>
              <a:ea typeface="微軟正黑體" pitchFamily="34" charset="-120"/>
            </a:rPr>
            <a:t>攻擊者透過詐騙簡訊或是釣魚連結欺騙使用者安裝惡意程式。</a:t>
          </a:r>
          <a:endParaRPr lang="zh-TW" altLang="zh-TW" sz="1800" b="1" i="0" kern="1200" baseline="0" dirty="0">
            <a:latin typeface="微軟正黑體" pitchFamily="34" charset="-120"/>
            <a:ea typeface="微軟正黑體" pitchFamily="34" charset="-120"/>
          </a:endParaRPr>
        </a:p>
      </dsp:txBody>
      <dsp:txXfrm>
        <a:off x="0" y="2688255"/>
        <a:ext cx="8008220" cy="856980"/>
      </dsp:txXfrm>
    </dsp:sp>
    <dsp:sp modelId="{A196A28D-A9E7-4294-B020-4D3894CFA753}">
      <dsp:nvSpPr>
        <dsp:cNvPr id="0" name=""/>
        <dsp:cNvSpPr/>
      </dsp:nvSpPr>
      <dsp:spPr>
        <a:xfrm>
          <a:off x="0" y="3545235"/>
          <a:ext cx="8008220" cy="721524"/>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TW" sz="2300" b="1" i="0" kern="1200" baseline="0" dirty="0" smtClean="0">
              <a:latin typeface="微軟正黑體" pitchFamily="34" charset="-120"/>
              <a:ea typeface="微軟正黑體" pitchFamily="34" charset="-120"/>
            </a:rPr>
            <a:t>程式安全漏洞</a:t>
          </a:r>
          <a:endParaRPr lang="zh-TW" sz="2300" kern="1200" dirty="0">
            <a:latin typeface="微軟正黑體" pitchFamily="34" charset="-120"/>
            <a:ea typeface="微軟正黑體" pitchFamily="34" charset="-120"/>
          </a:endParaRPr>
        </a:p>
      </dsp:txBody>
      <dsp:txXfrm>
        <a:off x="0" y="3545235"/>
        <a:ext cx="8008220" cy="721524"/>
      </dsp:txXfrm>
    </dsp:sp>
    <dsp:sp modelId="{42982FF7-7DA0-4BF6-9C80-555807E2D658}">
      <dsp:nvSpPr>
        <dsp:cNvPr id="0" name=""/>
        <dsp:cNvSpPr/>
      </dsp:nvSpPr>
      <dsp:spPr>
        <a:xfrm>
          <a:off x="0" y="4266759"/>
          <a:ext cx="8008220" cy="41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26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TW" sz="1800" b="1" i="0" kern="1200" baseline="0" dirty="0" smtClean="0">
              <a:latin typeface="微軟正黑體" pitchFamily="34" charset="-120"/>
              <a:ea typeface="微軟正黑體" pitchFamily="34" charset="-120"/>
            </a:rPr>
            <a:t>應用程式</a:t>
          </a:r>
          <a:r>
            <a:rPr lang="zh-TW" altLang="en-US" sz="1800" b="1" i="0" kern="1200" baseline="0" dirty="0" smtClean="0">
              <a:latin typeface="微軟正黑體" pitchFamily="34" charset="-120"/>
              <a:ea typeface="微軟正黑體" pitchFamily="34" charset="-120"/>
            </a:rPr>
            <a:t>隱含</a:t>
          </a:r>
          <a:r>
            <a:rPr lang="zh-TW" sz="1800" b="1" i="0" kern="1200" baseline="0" dirty="0" smtClean="0">
              <a:latin typeface="微軟正黑體" pitchFamily="34" charset="-120"/>
              <a:ea typeface="微軟正黑體" pitchFamily="34" charset="-120"/>
            </a:rPr>
            <a:t>安全漏洞</a:t>
          </a:r>
          <a:r>
            <a:rPr lang="zh-TW" altLang="en-US" sz="1800" b="1" i="0" kern="1200" baseline="0" dirty="0" smtClean="0">
              <a:latin typeface="微軟正黑體" pitchFamily="34" charset="-120"/>
              <a:ea typeface="微軟正黑體" pitchFamily="34" charset="-120"/>
            </a:rPr>
            <a:t>，造成用戶隱私財產損失</a:t>
          </a:r>
          <a:endParaRPr lang="zh-TW" sz="1800" kern="1200" dirty="0">
            <a:latin typeface="微軟正黑體" pitchFamily="34" charset="-120"/>
            <a:ea typeface="微軟正黑體" pitchFamily="34" charset="-120"/>
          </a:endParaRPr>
        </a:p>
      </dsp:txBody>
      <dsp:txXfrm>
        <a:off x="0" y="4266759"/>
        <a:ext cx="8008220" cy="4165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189" cy="496332"/>
          </a:xfrm>
          <a:prstGeom prst="rect">
            <a:avLst/>
          </a:prstGeom>
        </p:spPr>
        <p:txBody>
          <a:bodyPr vert="horz" lIns="91266" tIns="45633" rIns="91266" bIns="45633"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3849899" y="0"/>
            <a:ext cx="2946189" cy="496332"/>
          </a:xfrm>
          <a:prstGeom prst="rect">
            <a:avLst/>
          </a:prstGeom>
        </p:spPr>
        <p:txBody>
          <a:bodyPr vert="horz" lIns="91266" tIns="45633" rIns="91266" bIns="45633" rtlCol="0"/>
          <a:lstStyle>
            <a:lvl1pPr algn="r">
              <a:defRPr sz="1200" smtClean="0">
                <a:latin typeface="Arial" charset="0"/>
                <a:ea typeface="新細明體" charset="-120"/>
              </a:defRPr>
            </a:lvl1pPr>
          </a:lstStyle>
          <a:p>
            <a:pPr>
              <a:defRPr/>
            </a:pPr>
            <a:fld id="{A738EF19-AEF8-40F9-8EA6-470EA122D386}" type="datetimeFigureOut">
              <a:rPr lang="zh-TW" altLang="en-US"/>
              <a:pPr>
                <a:defRPr/>
              </a:pPr>
              <a:t>2014/8/20</a:t>
            </a:fld>
            <a:endParaRPr lang="zh-TW" altLang="en-US"/>
          </a:p>
        </p:txBody>
      </p:sp>
      <p:sp>
        <p:nvSpPr>
          <p:cNvPr id="4" name="頁尾版面配置區 3"/>
          <p:cNvSpPr>
            <a:spLocks noGrp="1"/>
          </p:cNvSpPr>
          <p:nvPr>
            <p:ph type="ftr" sz="quarter" idx="2"/>
          </p:nvPr>
        </p:nvSpPr>
        <p:spPr>
          <a:xfrm>
            <a:off x="0" y="9428715"/>
            <a:ext cx="2946189" cy="496332"/>
          </a:xfrm>
          <a:prstGeom prst="rect">
            <a:avLst/>
          </a:prstGeom>
        </p:spPr>
        <p:txBody>
          <a:bodyPr vert="horz" lIns="91266" tIns="45633" rIns="91266" bIns="45633" rtlCol="0" anchor="b"/>
          <a:lstStyle>
            <a:lvl1pPr algn="l">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3849899" y="9428715"/>
            <a:ext cx="2946189" cy="496332"/>
          </a:xfrm>
          <a:prstGeom prst="rect">
            <a:avLst/>
          </a:prstGeom>
        </p:spPr>
        <p:txBody>
          <a:bodyPr vert="horz" lIns="91266" tIns="45633" rIns="91266" bIns="45633" rtlCol="0" anchor="b"/>
          <a:lstStyle>
            <a:lvl1pPr algn="r">
              <a:defRPr sz="1200" smtClean="0">
                <a:latin typeface="Arial" charset="0"/>
                <a:ea typeface="新細明體" charset="-120"/>
              </a:defRPr>
            </a:lvl1pPr>
          </a:lstStyle>
          <a:p>
            <a:pPr>
              <a:defRPr/>
            </a:pPr>
            <a:fld id="{7CD1FC53-8CFE-47FA-92DC-3C743CC79406}" type="slidenum">
              <a:rPr lang="zh-TW" altLang="en-US"/>
              <a:pPr>
                <a:defRPr/>
              </a:pPr>
              <a:t>‹#›</a:t>
            </a:fld>
            <a:endParaRPr lang="zh-TW" altLang="en-US"/>
          </a:p>
        </p:txBody>
      </p:sp>
    </p:spTree>
    <p:extLst>
      <p:ext uri="{BB962C8B-B14F-4D97-AF65-F5344CB8AC3E}">
        <p14:creationId xmlns="" xmlns:p14="http://schemas.microsoft.com/office/powerpoint/2010/main" val="273711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189" cy="496332"/>
          </a:xfrm>
          <a:prstGeom prst="rect">
            <a:avLst/>
          </a:prstGeom>
        </p:spPr>
        <p:txBody>
          <a:bodyPr vert="horz" lIns="91266" tIns="45633" rIns="91266" bIns="45633"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899" y="0"/>
            <a:ext cx="2946189" cy="496332"/>
          </a:xfrm>
          <a:prstGeom prst="rect">
            <a:avLst/>
          </a:prstGeom>
        </p:spPr>
        <p:txBody>
          <a:bodyPr vert="horz" lIns="91266" tIns="45633" rIns="91266" bIns="45633" rtlCol="0"/>
          <a:lstStyle>
            <a:lvl1pPr algn="r" fontAlgn="auto">
              <a:spcBef>
                <a:spcPts val="0"/>
              </a:spcBef>
              <a:spcAft>
                <a:spcPts val="0"/>
              </a:spcAft>
              <a:defRPr kumimoji="0" sz="1200">
                <a:latin typeface="+mn-lt"/>
                <a:ea typeface="+mn-ea"/>
              </a:defRPr>
            </a:lvl1pPr>
          </a:lstStyle>
          <a:p>
            <a:pPr>
              <a:defRPr/>
            </a:pPr>
            <a:fld id="{EFCADAEF-ED33-4F2C-93C7-F1C825C28321}" type="datetimeFigureOut">
              <a:rPr lang="zh-TW" altLang="en-US"/>
              <a:pPr>
                <a:defRPr/>
              </a:pPr>
              <a:t>2014/8/20</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66" tIns="45633" rIns="91266" bIns="45633" rtlCol="0" anchor="ctr"/>
          <a:lstStyle/>
          <a:p>
            <a:pPr lvl="0"/>
            <a:endParaRPr lang="zh-TW" altLang="en-US" noProof="0" smtClean="0"/>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266" tIns="45633" rIns="91266" bIns="45633"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715"/>
            <a:ext cx="2946189" cy="496332"/>
          </a:xfrm>
          <a:prstGeom prst="rect">
            <a:avLst/>
          </a:prstGeom>
        </p:spPr>
        <p:txBody>
          <a:bodyPr vert="horz" lIns="91266" tIns="45633" rIns="91266" bIns="45633"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899" y="9428715"/>
            <a:ext cx="2946189" cy="496332"/>
          </a:xfrm>
          <a:prstGeom prst="rect">
            <a:avLst/>
          </a:prstGeom>
        </p:spPr>
        <p:txBody>
          <a:bodyPr vert="horz" lIns="91266" tIns="45633" rIns="91266" bIns="45633" rtlCol="0" anchor="b"/>
          <a:lstStyle>
            <a:lvl1pPr algn="r" fontAlgn="auto">
              <a:spcBef>
                <a:spcPts val="0"/>
              </a:spcBef>
              <a:spcAft>
                <a:spcPts val="0"/>
              </a:spcAft>
              <a:defRPr kumimoji="0" sz="1200">
                <a:latin typeface="+mn-lt"/>
                <a:ea typeface="+mn-ea"/>
              </a:defRPr>
            </a:lvl1pPr>
          </a:lstStyle>
          <a:p>
            <a:pPr>
              <a:defRPr/>
            </a:pPr>
            <a:fld id="{FC1E03FE-E821-4547-9BC0-A6E413AFFCE3}" type="slidenum">
              <a:rPr lang="zh-TW" altLang="en-US"/>
              <a:pPr>
                <a:defRPr/>
              </a:pPr>
              <a:t>‹#›</a:t>
            </a:fld>
            <a:endParaRPr lang="zh-TW" altLang="en-US"/>
          </a:p>
        </p:txBody>
      </p:sp>
    </p:spTree>
    <p:extLst>
      <p:ext uri="{BB962C8B-B14F-4D97-AF65-F5344CB8AC3E}">
        <p14:creationId xmlns="" xmlns:p14="http://schemas.microsoft.com/office/powerpoint/2010/main" val="2827046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a:t>
            </a:fld>
            <a:endParaRPr lang="zh-TW" altLang="en-US"/>
          </a:p>
        </p:txBody>
      </p:sp>
    </p:spTree>
    <p:extLst>
      <p:ext uri="{BB962C8B-B14F-4D97-AF65-F5344CB8AC3E}">
        <p14:creationId xmlns="" xmlns:p14="http://schemas.microsoft.com/office/powerpoint/2010/main" val="260544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關於分析的方法，初分為靜態分析與動態分析</a:t>
            </a:r>
            <a:endParaRPr lang="en-US" altLang="zh-TW" dirty="0" smtClean="0"/>
          </a:p>
          <a:p>
            <a:r>
              <a:rPr lang="zh-TW" altLang="en-US" dirty="0" smtClean="0"/>
              <a:t>首先，靜態分析，</a:t>
            </a:r>
            <a:endParaRPr lang="en-US" altLang="zh-TW" dirty="0" smtClean="0"/>
          </a:p>
          <a:p>
            <a:r>
              <a:rPr lang="zh-TW" altLang="en-US" dirty="0" smtClean="0"/>
              <a:t>無論是惡意程式分析或是</a:t>
            </a:r>
            <a:r>
              <a:rPr lang="en-US" altLang="zh-TW" dirty="0" smtClean="0"/>
              <a:t>app</a:t>
            </a:r>
            <a:r>
              <a:rPr lang="zh-TW" altLang="en-US" dirty="0" smtClean="0"/>
              <a:t>檢測</a:t>
            </a:r>
            <a:endParaRPr lang="en-US" altLang="zh-TW" dirty="0" smtClean="0"/>
          </a:p>
          <a:p>
            <a:r>
              <a:rPr lang="zh-TW" altLang="en-US" dirty="0" smtClean="0"/>
              <a:t>都須去</a:t>
            </a:r>
            <a:r>
              <a:rPr lang="zh-TW" altLang="en-US" dirty="0" smtClean="0"/>
              <a:t>看</a:t>
            </a:r>
            <a:r>
              <a:rPr lang="en-US" altLang="zh-TW" dirty="0" smtClean="0"/>
              <a:t>App</a:t>
            </a:r>
            <a:r>
              <a:rPr lang="zh-TW" altLang="en-US" dirty="0" smtClean="0"/>
              <a:t>本身的目錄結構</a:t>
            </a:r>
            <a:r>
              <a:rPr lang="zh-TW" altLang="en-US" dirty="0" smtClean="0"/>
              <a:t>，被</a:t>
            </a:r>
            <a:r>
              <a:rPr lang="zh-TW" altLang="en-US" dirty="0" smtClean="0"/>
              <a:t>授予的權限，對</a:t>
            </a:r>
            <a:r>
              <a:rPr lang="en-US" altLang="zh-TW" dirty="0" smtClean="0"/>
              <a:t>Binary</a:t>
            </a:r>
            <a:r>
              <a:rPr lang="zh-TW" altLang="en-US" dirty="0" smtClean="0"/>
              <a:t>進行反組譯，盡量多了解</a:t>
            </a:r>
            <a:r>
              <a:rPr lang="en-US" altLang="zh-TW" dirty="0" smtClean="0"/>
              <a:t>App</a:t>
            </a:r>
            <a:r>
              <a:rPr lang="zh-TW" altLang="en-US" dirty="0" smtClean="0"/>
              <a:t>的結構進行多一點了解，</a:t>
            </a:r>
            <a:endParaRPr lang="en-US" altLang="zh-TW" dirty="0" smtClean="0"/>
          </a:p>
          <a:p>
            <a:r>
              <a:rPr lang="zh-TW" altLang="en-US" dirty="0" smtClean="0"/>
              <a:t>在</a:t>
            </a:r>
            <a:r>
              <a:rPr lang="en-US" altLang="zh-TW" dirty="0" smtClean="0"/>
              <a:t>Android</a:t>
            </a:r>
            <a:r>
              <a:rPr lang="zh-TW" altLang="en-US" dirty="0" smtClean="0"/>
              <a:t>惡意程式這邊，須先檢查</a:t>
            </a:r>
            <a:r>
              <a:rPr lang="en-US" altLang="zh-TW" dirty="0" smtClean="0"/>
              <a:t>app</a:t>
            </a:r>
            <a:r>
              <a:rPr lang="zh-TW" altLang="en-US" dirty="0" smtClean="0"/>
              <a:t>的簽章是否由我們認知的廠商發行的，不是名字假冒的木馬</a:t>
            </a:r>
            <a:endParaRPr lang="en-US" altLang="zh-TW" dirty="0" smtClean="0"/>
          </a:p>
          <a:p>
            <a:r>
              <a:rPr lang="zh-TW" altLang="en-US" dirty="0" smtClean="0"/>
              <a:t>程式安全檢測這邊可能要先看一下</a:t>
            </a:r>
            <a:r>
              <a:rPr lang="en-US" altLang="zh-TW" dirty="0" err="1" smtClean="0"/>
              <a:t>SQLite</a:t>
            </a:r>
            <a:r>
              <a:rPr lang="zh-TW" altLang="en-US" dirty="0" smtClean="0"/>
              <a:t>的內容為何，了解一下</a:t>
            </a:r>
            <a:r>
              <a:rPr lang="en-US" altLang="zh-TW" dirty="0" smtClean="0"/>
              <a:t>schema</a:t>
            </a:r>
          </a:p>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動態分析部分  由檢測人員在沙箱或</a:t>
            </a:r>
            <a:r>
              <a:rPr lang="en-US" altLang="zh-TW" dirty="0" err="1" smtClean="0"/>
              <a:t>jb</a:t>
            </a:r>
            <a:r>
              <a:rPr lang="zh-TW" altLang="en-US" dirty="0" smtClean="0"/>
              <a:t>後的</a:t>
            </a:r>
            <a:r>
              <a:rPr lang="en-US" altLang="zh-TW" dirty="0" err="1" smtClean="0"/>
              <a:t>iphone</a:t>
            </a:r>
            <a:r>
              <a:rPr lang="zh-TW" altLang="en-US" dirty="0" smtClean="0"/>
              <a:t>中執行程式，並監控他的網路流量、檔案讀寫、簡訊寄送等行為</a:t>
            </a:r>
            <a:endParaRPr lang="en-US" altLang="zh-TW" dirty="0" smtClean="0"/>
          </a:p>
          <a:p>
            <a:r>
              <a:rPr lang="zh-TW" altLang="en-US" dirty="0" smtClean="0"/>
              <a:t>程式安全檢測這邊要做的稍微多了一點，為了確保通道安全性我們得去檢查</a:t>
            </a:r>
            <a:r>
              <a:rPr lang="en-US" altLang="zh-TW" dirty="0" smtClean="0"/>
              <a:t>SSL</a:t>
            </a:r>
            <a:r>
              <a:rPr lang="zh-TW" altLang="en-US" dirty="0" smtClean="0"/>
              <a:t>憑證測務怎麼處哩，</a:t>
            </a:r>
            <a:r>
              <a:rPr lang="en-US" altLang="zh-TW" dirty="0" smtClean="0"/>
              <a:t>APP</a:t>
            </a:r>
            <a:r>
              <a:rPr lang="zh-TW" altLang="en-US" dirty="0" smtClean="0"/>
              <a:t>後端</a:t>
            </a:r>
            <a:r>
              <a:rPr lang="en-US" altLang="zh-TW" dirty="0" smtClean="0"/>
              <a:t>server</a:t>
            </a:r>
            <a:r>
              <a:rPr lang="zh-TW" altLang="en-US" dirty="0" smtClean="0"/>
              <a:t>的檢測，</a:t>
            </a:r>
            <a:endParaRPr lang="en-US" altLang="zh-TW" dirty="0" smtClean="0"/>
          </a:p>
          <a:p>
            <a:r>
              <a:rPr lang="zh-TW" altLang="en-US" dirty="0" smtClean="0"/>
              <a:t>還有本機端資料執行間竄改也都須在這邊執行 </a:t>
            </a:r>
            <a:endParaRPr lang="en-US" altLang="zh-TW" dirty="0" smtClean="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針對公司內還有外部單位提供的樣本進行分析</a:t>
            </a:r>
            <a:endParaRPr lang="en-US" altLang="zh-TW" dirty="0" smtClean="0"/>
          </a:p>
          <a:p>
            <a:r>
              <a:rPr lang="zh-TW" altLang="en-US" dirty="0" smtClean="0"/>
              <a:t>研究的目的是利用惡些分析過程，歸納整理惡意程式的行為特徵</a:t>
            </a:r>
            <a:endParaRPr lang="en-US" altLang="zh-TW" dirty="0" smtClean="0"/>
          </a:p>
          <a:p>
            <a:r>
              <a:rPr lang="zh-TW" altLang="en-US" dirty="0" smtClean="0"/>
              <a:t>針對這些行為，想看看有沒有甚麼防禦方法可以阻饒惡意程式執行</a:t>
            </a:r>
            <a:endParaRPr lang="en-US" altLang="zh-TW" dirty="0" smtClean="0"/>
          </a:p>
          <a:p>
            <a:r>
              <a:rPr lang="zh-TW" altLang="en-US" dirty="0" smtClean="0"/>
              <a:t>建立惡意程式分群與偵測的規則</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15</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800100" indent="-457200">
              <a:buFont typeface="+mj-lt"/>
              <a:buAutoNum type="arabicPeriod"/>
            </a:pPr>
            <a:r>
              <a:rPr lang="zh-TW" altLang="en-US" dirty="0" smtClean="0"/>
              <a:t>駭客將惡意程式上傳至網路伺服器或免費空間</a:t>
            </a:r>
            <a:endParaRPr lang="en-US" altLang="zh-TW" dirty="0" smtClean="0"/>
          </a:p>
          <a:p>
            <a:pPr marL="800100" indent="-457200">
              <a:buFont typeface="+mj-lt"/>
              <a:buAutoNum type="arabicPeriod"/>
            </a:pPr>
            <a:r>
              <a:rPr lang="zh-TW" altLang="en-US" dirty="0" smtClean="0"/>
              <a:t>駭客傳送</a:t>
            </a:r>
            <a:r>
              <a:rPr lang="en-US" altLang="zh-TW" dirty="0" smtClean="0"/>
              <a:t>SMS</a:t>
            </a:r>
            <a:r>
              <a:rPr lang="zh-TW" altLang="en-US" dirty="0" smtClean="0"/>
              <a:t>或</a:t>
            </a:r>
            <a:r>
              <a:rPr lang="en-US" altLang="zh-TW" dirty="0" smtClean="0"/>
              <a:t>Line</a:t>
            </a:r>
            <a:r>
              <a:rPr lang="zh-TW" altLang="en-US" dirty="0" smtClean="0"/>
              <a:t>訊息給受害人</a:t>
            </a:r>
            <a:r>
              <a:rPr lang="en-US" altLang="zh-TW" dirty="0" smtClean="0"/>
              <a:t>(</a:t>
            </a:r>
            <a:r>
              <a:rPr lang="zh-TW" altLang="en-US" dirty="0" smtClean="0"/>
              <a:t>內含惡意程式網址</a:t>
            </a:r>
            <a:r>
              <a:rPr lang="en-US" altLang="zh-TW" dirty="0" smtClean="0"/>
              <a:t>)</a:t>
            </a:r>
          </a:p>
          <a:p>
            <a:pPr marL="800100" indent="-457200">
              <a:buFont typeface="+mj-lt"/>
              <a:buAutoNum type="arabicPeriod"/>
            </a:pPr>
            <a:r>
              <a:rPr lang="zh-TW" altLang="en-US" dirty="0" smtClean="0"/>
              <a:t>受害人開啟連結，下載惡意程式</a:t>
            </a:r>
            <a:endParaRPr lang="en-US" altLang="zh-TW" dirty="0" smtClean="0"/>
          </a:p>
          <a:p>
            <a:pPr marL="800100" indent="-457200">
              <a:buFont typeface="+mj-lt"/>
              <a:buAutoNum type="arabicPeriod"/>
            </a:pPr>
            <a:r>
              <a:rPr lang="zh-TW" altLang="en-US" dirty="0" smtClean="0"/>
              <a:t>惡意程式自動以網路或簡訊回傳裝置資訊（含門號、型號等）至</a:t>
            </a:r>
            <a:r>
              <a:rPr lang="en-US" altLang="zh-TW" dirty="0" smtClean="0"/>
              <a:t>C&amp;C Server</a:t>
            </a:r>
          </a:p>
          <a:p>
            <a:pPr marL="800100" indent="-457200">
              <a:buFont typeface="+mj-lt"/>
              <a:buAutoNum type="arabicPeriod" startAt="5"/>
            </a:pPr>
            <a:r>
              <a:rPr lang="zh-TW" altLang="en-US" dirty="0" smtClean="0"/>
              <a:t>駭客透過已回傳的被害人資料，進入小額付款網站進行消費</a:t>
            </a:r>
            <a:endParaRPr lang="en-US" altLang="zh-TW" dirty="0" smtClean="0"/>
          </a:p>
          <a:p>
            <a:pPr marL="800100" indent="-457200">
              <a:buFont typeface="+mj-lt"/>
              <a:buAutoNum type="arabicPeriod" startAt="6"/>
            </a:pPr>
            <a:r>
              <a:rPr lang="zh-TW" altLang="en-US" dirty="0" smtClean="0">
                <a:latin typeface="微軟正黑體" pitchFamily="34" charset="-120"/>
                <a:ea typeface="微軟正黑體" pitchFamily="34" charset="-120"/>
              </a:rPr>
              <a:t>小額付款網站傳遞認證碼簡訊給被害人手機</a:t>
            </a:r>
            <a:endParaRPr lang="en-US" altLang="zh-TW" dirty="0" smtClean="0">
              <a:latin typeface="微軟正黑體" pitchFamily="34" charset="-120"/>
              <a:ea typeface="微軟正黑體" pitchFamily="34" charset="-120"/>
            </a:endParaRPr>
          </a:p>
          <a:p>
            <a:pPr marL="800100" indent="-457200">
              <a:buFont typeface="+mj-lt"/>
              <a:buAutoNum type="arabicPeriod" startAt="6"/>
            </a:pPr>
            <a:r>
              <a:rPr lang="zh-TW" altLang="en-US" dirty="0" smtClean="0">
                <a:latin typeface="微軟正黑體" pitchFamily="34" charset="-120"/>
                <a:ea typeface="微軟正黑體" pitchFamily="34" charset="-120"/>
              </a:rPr>
              <a:t>惡意程式會攔截簡訊並回傳</a:t>
            </a:r>
            <a:r>
              <a:rPr lang="en-US" altLang="zh-TW" dirty="0" smtClean="0">
                <a:latin typeface="微軟正黑體" pitchFamily="34" charset="-120"/>
                <a:ea typeface="微軟正黑體" pitchFamily="34" charset="-120"/>
              </a:rPr>
              <a:t>C&amp;C Server</a:t>
            </a:r>
          </a:p>
          <a:p>
            <a:pPr marL="800100" indent="-457200">
              <a:buFont typeface="+mj-lt"/>
              <a:buAutoNum type="arabicPeriod" startAt="6"/>
            </a:pPr>
            <a:r>
              <a:rPr lang="zh-TW" altLang="en-US" dirty="0" smtClean="0">
                <a:latin typeface="微軟正黑體" pitchFamily="34" charset="-120"/>
                <a:ea typeface="微軟正黑體" pitchFamily="34" charset="-120"/>
              </a:rPr>
              <a:t>惡意程式會自動回覆認證碼簡訊，完成小額付款動作</a:t>
            </a:r>
            <a:endParaRPr lang="en-US" altLang="zh-TW" dirty="0" smtClean="0">
              <a:latin typeface="微軟正黑體" pitchFamily="34" charset="-120"/>
              <a:ea typeface="微軟正黑體" pitchFamily="34" charset="-120"/>
            </a:endParaRPr>
          </a:p>
          <a:p>
            <a:pPr marL="800100" indent="-457200">
              <a:buFont typeface="+mj-lt"/>
              <a:buAutoNum type="arabicPeriod" startAt="6"/>
            </a:pPr>
            <a:r>
              <a:rPr lang="zh-TW" altLang="en-US" dirty="0" smtClean="0">
                <a:latin typeface="微軟正黑體" pitchFamily="34" charset="-120"/>
                <a:ea typeface="微軟正黑體" pitchFamily="34" charset="-120"/>
              </a:rPr>
              <a:t>惡意程式會傳送</a:t>
            </a:r>
            <a:r>
              <a:rPr lang="en-US" altLang="zh-TW" dirty="0" smtClean="0">
                <a:latin typeface="微軟正黑體" pitchFamily="34" charset="-120"/>
                <a:ea typeface="微軟正黑體" pitchFamily="34" charset="-120"/>
              </a:rPr>
              <a:t>SMS</a:t>
            </a:r>
            <a:r>
              <a:rPr lang="zh-TW" altLang="en-US" dirty="0" smtClean="0">
                <a:latin typeface="微軟正黑體" pitchFamily="34" charset="-120"/>
                <a:ea typeface="微軟正黑體" pitchFamily="34" charset="-120"/>
              </a:rPr>
              <a:t>惡意簡訊給其他被害人</a:t>
            </a:r>
            <a:endParaRPr lang="en-US" altLang="zh-TW" dirty="0" smtClean="0">
              <a:latin typeface="微軟正黑體" pitchFamily="34" charset="-120"/>
              <a:ea typeface="微軟正黑體" pitchFamily="34" charset="-120"/>
            </a:endParaRPr>
          </a:p>
          <a:p>
            <a:pPr marL="800100" indent="-457200">
              <a:buFont typeface="+mj-lt"/>
              <a:buAutoNum type="arabicPeriod" startAt="5"/>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16</a:t>
            </a:fld>
            <a:endParaRPr lang="zh-TW" altLang="en-US"/>
          </a:p>
        </p:txBody>
      </p:sp>
    </p:spTree>
    <p:extLst>
      <p:ext uri="{BB962C8B-B14F-4D97-AF65-F5344CB8AC3E}">
        <p14:creationId xmlns="" xmlns:p14="http://schemas.microsoft.com/office/powerpoint/2010/main" val="2619922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從這次實驗可以看到  </a:t>
            </a:r>
            <a:r>
              <a:rPr lang="en-US" altLang="zh-TW" dirty="0" smtClean="0"/>
              <a:t>36</a:t>
            </a:r>
            <a:r>
              <a:rPr lang="zh-TW" altLang="en-US" dirty="0" smtClean="0"/>
              <a:t>隻程式  都去要了存取簡訊的權限，另外也有很多都會去讀取使用者的聯絡人資料、存取網路權限、取得電話跟用戶識別碼</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17</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另外我們來看看惡意成是使用的</a:t>
            </a:r>
            <a:r>
              <a:rPr lang="en-US" altLang="zh-TW" dirty="0" smtClean="0"/>
              <a:t>API </a:t>
            </a:r>
            <a:r>
              <a:rPr lang="zh-TW" altLang="en-US" dirty="0" smtClean="0"/>
              <a:t>有</a:t>
            </a:r>
            <a:r>
              <a:rPr lang="en-US" altLang="zh-TW" dirty="0" smtClean="0"/>
              <a:t>34</a:t>
            </a:r>
            <a:r>
              <a:rPr lang="zh-TW" altLang="en-US" dirty="0" smtClean="0"/>
              <a:t>隻 惡意程式會去存取簡訊管理者的</a:t>
            </a:r>
            <a:r>
              <a:rPr lang="en-US" altLang="zh-TW" dirty="0" smtClean="0"/>
              <a:t>instance</a:t>
            </a:r>
            <a:r>
              <a:rPr lang="zh-TW" altLang="en-US" dirty="0" smtClean="0"/>
              <a:t>並有傳送簡訊的行為，另外有</a:t>
            </a:r>
            <a:r>
              <a:rPr lang="en-US" altLang="zh-TW" dirty="0" smtClean="0"/>
              <a:t>31</a:t>
            </a:r>
            <a:r>
              <a:rPr lang="zh-TW" altLang="en-US" dirty="0" smtClean="0"/>
              <a:t>隻會</a:t>
            </a:r>
            <a:r>
              <a:rPr lang="zh-TW" altLang="en-US" dirty="0" smtClean="0"/>
              <a:t>去執行</a:t>
            </a:r>
            <a:r>
              <a:rPr lang="en-US" altLang="zh-TW" dirty="0" err="1" smtClean="0"/>
              <a:t>httpclient</a:t>
            </a:r>
            <a:r>
              <a:rPr lang="zh-TW" altLang="en-US" dirty="0" smtClean="0"/>
              <a:t>，下載惡意程式，或者對中繼站進行報到。</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18</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另外這次所發現的都是在台散播的樣本，檢查他們惡意連線的位址，全數都在國外，而這些行為就是我們想找的特徵。</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19</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從上面的結果來看，特定</a:t>
            </a:r>
            <a:r>
              <a:rPr lang="zh-TW" altLang="en-US" dirty="0" smtClean="0"/>
              <a:t>類型的</a:t>
            </a:r>
            <a:r>
              <a:rPr lang="zh-TW" altLang="en-US" dirty="0" smtClean="0"/>
              <a:t>惡意程式其實是有他行為的</a:t>
            </a:r>
            <a:r>
              <a:rPr lang="en-US" altLang="zh-TW" dirty="0" smtClean="0"/>
              <a:t>pattern</a:t>
            </a:r>
            <a:r>
              <a:rPr lang="zh-TW" altLang="en-US" dirty="0" smtClean="0"/>
              <a:t>，</a:t>
            </a:r>
            <a:endParaRPr lang="en-US" altLang="zh-TW" dirty="0" smtClean="0"/>
          </a:p>
          <a:p>
            <a:r>
              <a:rPr lang="zh-TW" altLang="en-US" dirty="0" smtClean="0"/>
              <a:t>但如果用人去分析，我想台人的出生率可能還趕不上惡意程式，</a:t>
            </a:r>
            <a:endParaRPr lang="en-US" altLang="zh-TW" dirty="0" smtClean="0"/>
          </a:p>
          <a:p>
            <a:r>
              <a:rPr lang="zh-TW" altLang="en-US" dirty="0" smtClean="0"/>
              <a:t>中華電信研究院目前有一個檢測系統正在實驗階段，希望利用 過去分析的這些經驗，建立檢測跟惡意程式分群的關聯規則。</a:t>
            </a:r>
            <a:endParaRPr lang="en-US" altLang="zh-TW" dirty="0" smtClean="0"/>
          </a:p>
          <a:p>
            <a:r>
              <a:rPr lang="zh-TW" altLang="en-US" dirty="0" smtClean="0"/>
              <a:t>未來公司內部如果行動裝置受駭，就能透過它來快速分析，</a:t>
            </a:r>
            <a:endParaRPr lang="en-US" altLang="zh-TW" dirty="0" smtClean="0"/>
          </a:p>
          <a:p>
            <a:r>
              <a:rPr lang="zh-TW" altLang="en-US" dirty="0" smtClean="0"/>
              <a:t>有了分群的機制，我們後面的是件處理人員跟各單位的資安主管機構，也能較快速反應，該采取甚麼措施因應。</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20</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21</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這一頁</a:t>
            </a:r>
            <a:r>
              <a:rPr lang="en-US" altLang="zh-TW" dirty="0" smtClean="0"/>
              <a:t>SHOW</a:t>
            </a:r>
            <a:r>
              <a:rPr lang="zh-TW" altLang="en-US" dirty="0" smtClean="0"/>
              <a:t>的就是過去發現的案例中有惡意程式就是會利用圖中綠色框框的地方來阻止動態分析。</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a:t>
            </a:fld>
            <a:endParaRPr lang="zh-TW" altLang="en-US"/>
          </a:p>
        </p:txBody>
      </p:sp>
    </p:spTree>
    <p:extLst>
      <p:ext uri="{BB962C8B-B14F-4D97-AF65-F5344CB8AC3E}">
        <p14:creationId xmlns="" xmlns:p14="http://schemas.microsoft.com/office/powerpoint/2010/main" val="558893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這個案例可以發現惡意程式的撰寫者利用程式碼混淆的技術讓程式碼停在</a:t>
            </a:r>
            <a:r>
              <a:rPr lang="en-US" altLang="zh-TW" dirty="0" err="1" smtClean="0"/>
              <a:t>bytecode</a:t>
            </a:r>
            <a:r>
              <a:rPr lang="zh-TW" altLang="en-US" dirty="0" smtClean="0"/>
              <a:t> 翻不回去，面對這種手法我們確實是有點棘手，而且我們想這種案例應該會越來越多。</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24</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目前在</a:t>
            </a:r>
            <a:r>
              <a:rPr lang="en-US" altLang="zh-TW" dirty="0" smtClean="0"/>
              <a:t>app</a:t>
            </a:r>
            <a:r>
              <a:rPr lang="zh-TW" altLang="en-US" dirty="0" smtClean="0"/>
              <a:t>安全</a:t>
            </a:r>
            <a:r>
              <a:rPr lang="zh-TW" altLang="en-US" dirty="0" smtClean="0"/>
              <a:t>檢測</a:t>
            </a:r>
            <a:r>
              <a:rPr lang="zh-TW" altLang="en-US" dirty="0" smtClean="0"/>
              <a:t>主要依照</a:t>
            </a:r>
            <a:r>
              <a:rPr lang="en-US" altLang="zh-TW" dirty="0" smtClean="0"/>
              <a:t>OWASP</a:t>
            </a:r>
            <a:r>
              <a:rPr lang="en-US" altLang="zh-TW" baseline="0" dirty="0" smtClean="0"/>
              <a:t> </a:t>
            </a:r>
            <a:r>
              <a:rPr lang="en-US" altLang="zh-TW" baseline="0" dirty="0" smtClean="0"/>
              <a:t>mobile top 10 risks</a:t>
            </a:r>
            <a:r>
              <a:rPr lang="zh-TW" altLang="en-US" baseline="0" dirty="0" smtClean="0"/>
              <a:t>訂出來的一些</a:t>
            </a:r>
            <a:r>
              <a:rPr lang="zh-TW" altLang="en-US" baseline="0" dirty="0" smtClean="0"/>
              <a:t>類別在執行，這邊要特別提出來講的大概是 </a:t>
            </a:r>
            <a:r>
              <a:rPr lang="en-US" altLang="zh-TW" baseline="0" dirty="0" smtClean="0"/>
              <a:t>M2, M7</a:t>
            </a:r>
            <a:r>
              <a:rPr lang="zh-TW" altLang="en-US" baseline="0" dirty="0" smtClean="0"/>
              <a:t>跟</a:t>
            </a:r>
            <a:r>
              <a:rPr lang="en-US" altLang="zh-TW" baseline="0" dirty="0" smtClean="0"/>
              <a:t>M10 </a:t>
            </a:r>
            <a:r>
              <a:rPr lang="zh-TW" altLang="en-US" baseline="0" dirty="0" smtClean="0"/>
              <a:t>，這是屬於手機端這邊的防護，以前在講</a:t>
            </a:r>
            <a:r>
              <a:rPr lang="en-US" altLang="zh-TW" baseline="0" dirty="0" smtClean="0"/>
              <a:t>OWASP</a:t>
            </a:r>
            <a:r>
              <a:rPr lang="zh-TW" altLang="en-US" baseline="0" dirty="0" smtClean="0"/>
              <a:t>主要都是講網頁，過去通常都是把資料保存在</a:t>
            </a:r>
            <a:r>
              <a:rPr lang="en-US" altLang="zh-TW" baseline="0" dirty="0" smtClean="0"/>
              <a:t>SERVER</a:t>
            </a:r>
            <a:r>
              <a:rPr lang="zh-TW" altLang="en-US" baseline="0" dirty="0" smtClean="0"/>
              <a:t>端，但今天手機的應用不一樣了，其實很多</a:t>
            </a:r>
            <a:r>
              <a:rPr lang="en-US" altLang="zh-TW" baseline="0" dirty="0" smtClean="0"/>
              <a:t>APP</a:t>
            </a:r>
            <a:r>
              <a:rPr lang="zh-TW" altLang="en-US" baseline="0" dirty="0" smtClean="0"/>
              <a:t>都會把使用者的部分資訊存在</a:t>
            </a:r>
            <a:r>
              <a:rPr lang="en-US" altLang="zh-TW" baseline="0" dirty="0" smtClean="0"/>
              <a:t>keychain, </a:t>
            </a:r>
            <a:r>
              <a:rPr lang="zh-TW" altLang="en-US" baseline="0" dirty="0" smtClean="0"/>
              <a:t>檔案或是</a:t>
            </a:r>
            <a:r>
              <a:rPr lang="en-US" altLang="zh-TW" baseline="0" dirty="0" err="1" smtClean="0"/>
              <a:t>SQLite</a:t>
            </a:r>
            <a:r>
              <a:rPr lang="zh-TW" altLang="en-US" baseline="0" dirty="0" smtClean="0"/>
              <a:t>裡面</a:t>
            </a:r>
            <a:r>
              <a:rPr lang="zh-TW" altLang="en-US" baseline="0" dirty="0" smtClean="0"/>
              <a:t>，特別凸顯手機端防護的重要性</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26</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為什麼我會說</a:t>
            </a:r>
            <a:r>
              <a:rPr lang="en-US" altLang="zh-TW" dirty="0" smtClean="0"/>
              <a:t>APP</a:t>
            </a:r>
            <a:r>
              <a:rPr lang="zh-TW" altLang="en-US" dirty="0" smtClean="0"/>
              <a:t>黑箱檢測要花很多時間</a:t>
            </a:r>
            <a:r>
              <a:rPr lang="zh-TW" altLang="en-US" dirty="0" smtClean="0"/>
              <a:t>，我們拿</a:t>
            </a:r>
            <a:r>
              <a:rPr lang="en-US" altLang="zh-TW" dirty="0" smtClean="0"/>
              <a:t>APP</a:t>
            </a:r>
            <a:r>
              <a:rPr lang="zh-TW" altLang="en-US" dirty="0" smtClean="0"/>
              <a:t>惡意程式</a:t>
            </a:r>
            <a:r>
              <a:rPr lang="zh-TW" altLang="en-US" dirty="0" smtClean="0"/>
              <a:t>分析做個比較，</a:t>
            </a:r>
            <a:r>
              <a:rPr lang="zh-TW" altLang="en-US" dirty="0" smtClean="0"/>
              <a:t>惡意程式</a:t>
            </a:r>
            <a:r>
              <a:rPr lang="zh-TW" altLang="en-US" dirty="0" smtClean="0"/>
              <a:t>分析技術門檻</a:t>
            </a:r>
            <a:r>
              <a:rPr lang="zh-TW" altLang="en-US" dirty="0" smtClean="0"/>
              <a:t>相對高，因為通常會有幾道防分析的機制，也就是圖中的那隻鬼，但只要能越過那隻鬼，惡意程式的行為其實相對單純，你也不用去餵測資，它缺甚麼她自己會去找，很</a:t>
            </a:r>
            <a:r>
              <a:rPr lang="en-US" altLang="zh-TW" dirty="0" smtClean="0"/>
              <a:t>friendly</a:t>
            </a:r>
            <a:r>
              <a:rPr lang="zh-TW" altLang="en-US" dirty="0" smtClean="0"/>
              <a:t>的。</a:t>
            </a:r>
            <a:endParaRPr lang="en-US" altLang="zh-TW" dirty="0" smtClean="0"/>
          </a:p>
          <a:p>
            <a:endParaRPr lang="en-US" altLang="zh-TW" dirty="0" smtClean="0"/>
          </a:p>
          <a:p>
            <a:r>
              <a:rPr lang="zh-TW" altLang="en-US" dirty="0" smtClean="0"/>
              <a:t>但</a:t>
            </a:r>
            <a:r>
              <a:rPr lang="en-US" altLang="zh-TW" dirty="0" smtClean="0"/>
              <a:t>app</a:t>
            </a:r>
            <a:r>
              <a:rPr lang="zh-TW" altLang="en-US" dirty="0" smtClean="0"/>
              <a:t>安全檢測就不一樣囉，再開始之前我們完全無法預料到哪一些功能會有問題，哪一些功能沒有，如果想要一網打盡，</a:t>
            </a:r>
            <a:r>
              <a:rPr lang="zh-TW" altLang="en-US" dirty="0" smtClean="0"/>
              <a:t>就無法放過每個細節，</a:t>
            </a:r>
            <a:r>
              <a:rPr lang="zh-TW" altLang="en-US" dirty="0" smtClean="0"/>
              <a:t>而且最麻煩的是測資必須由我們檢測人員來提供，這會耗費許多檢測時間。</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27</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UDID </a:t>
            </a:r>
            <a:r>
              <a:rPr lang="zh-TW" altLang="en-US" dirty="0" smtClean="0"/>
              <a:t>是</a:t>
            </a:r>
            <a:r>
              <a:rPr lang="en-US" altLang="zh-TW" dirty="0" err="1" smtClean="0"/>
              <a:t>iphone</a:t>
            </a:r>
            <a:r>
              <a:rPr lang="zh-TW" altLang="en-US" dirty="0" smtClean="0"/>
              <a:t>序號</a:t>
            </a:r>
            <a:r>
              <a:rPr lang="en-US" altLang="zh-TW" dirty="0" smtClean="0"/>
              <a:t>, ECID </a:t>
            </a:r>
            <a:r>
              <a:rPr lang="zh-TW" altLang="en-US" dirty="0" smtClean="0"/>
              <a:t>是經騙號碼</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29</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這邊看</a:t>
            </a:r>
            <a:r>
              <a:rPr lang="en-US" altLang="zh-TW" dirty="0" smtClean="0"/>
              <a:t>12% </a:t>
            </a:r>
            <a:r>
              <a:rPr lang="en-US" altLang="zh-TW" dirty="0" err="1" smtClean="0"/>
              <a:t>sqli</a:t>
            </a:r>
            <a:r>
              <a:rPr lang="zh-TW" altLang="en-US" dirty="0" smtClean="0"/>
              <a:t>感覺好像很低，不過是因為我們把所有類別都一起統計了，有些</a:t>
            </a:r>
            <a:r>
              <a:rPr lang="en-US" altLang="zh-TW" dirty="0" smtClean="0"/>
              <a:t>app</a:t>
            </a:r>
            <a:r>
              <a:rPr lang="zh-TW" altLang="en-US" dirty="0" smtClean="0"/>
              <a:t>根本也不寫</a:t>
            </a:r>
            <a:r>
              <a:rPr lang="en-US" altLang="zh-TW" dirty="0" smtClean="0"/>
              <a:t>DB</a:t>
            </a:r>
            <a:r>
              <a:rPr lang="zh-TW" altLang="en-US" dirty="0" smtClean="0"/>
              <a:t>自然沒有</a:t>
            </a:r>
            <a:r>
              <a:rPr lang="en-US" altLang="zh-TW" dirty="0" err="1" smtClean="0"/>
              <a:t>SQLi</a:t>
            </a:r>
            <a:r>
              <a:rPr lang="zh-TW" altLang="en-US" dirty="0" smtClean="0"/>
              <a:t>的問題，根據目前的統計結果，在新聞、生活購物、影視類別發生的機率是滿高的。</a:t>
            </a:r>
            <a:endParaRPr lang="en-US" altLang="zh-TW" dirty="0" smtClean="0"/>
          </a:p>
          <a:p>
            <a:r>
              <a:rPr lang="zh-TW" altLang="en-US" dirty="0" smtClean="0"/>
              <a:t>另外</a:t>
            </a:r>
            <a:r>
              <a:rPr lang="en-US" altLang="zh-TW" dirty="0" smtClean="0"/>
              <a:t>xml</a:t>
            </a:r>
            <a:r>
              <a:rPr lang="en-US" altLang="zh-TW" baseline="0" dirty="0" smtClean="0"/>
              <a:t> external entities </a:t>
            </a:r>
            <a:r>
              <a:rPr lang="zh-TW" altLang="en-US" baseline="0" dirty="0" smtClean="0"/>
              <a:t>漏洞原本我預想應該會滿多的，因為滿多</a:t>
            </a:r>
            <a:r>
              <a:rPr lang="en-US" altLang="zh-TW" baseline="0" dirty="0" smtClean="0"/>
              <a:t>app</a:t>
            </a:r>
            <a:r>
              <a:rPr lang="zh-TW" altLang="en-US" baseline="0" dirty="0" smtClean="0"/>
              <a:t>不是走</a:t>
            </a:r>
            <a:r>
              <a:rPr lang="en-US" altLang="zh-TW" baseline="0" dirty="0" err="1" smtClean="0"/>
              <a:t>json</a:t>
            </a:r>
            <a:r>
              <a:rPr lang="zh-TW" altLang="en-US" baseline="0" dirty="0" smtClean="0"/>
              <a:t>就是走 </a:t>
            </a:r>
            <a:r>
              <a:rPr lang="en-US" altLang="zh-TW" baseline="0" dirty="0" smtClean="0"/>
              <a:t>xml</a:t>
            </a:r>
            <a:r>
              <a:rPr lang="zh-TW" altLang="en-US" baseline="0" dirty="0" smtClean="0"/>
              <a:t>互傳，但檢測後發現好像沒想像的多，可能跟一些常用的</a:t>
            </a:r>
            <a:r>
              <a:rPr lang="en-US" altLang="zh-TW" baseline="0" dirty="0" smtClean="0"/>
              <a:t>xml lib</a:t>
            </a:r>
            <a:r>
              <a:rPr lang="zh-TW" altLang="en-US" baseline="0" dirty="0" smtClean="0"/>
              <a:t>預設就關閉</a:t>
            </a:r>
            <a:r>
              <a:rPr lang="en-US" altLang="zh-TW" baseline="0" dirty="0" smtClean="0"/>
              <a:t>external entities</a:t>
            </a:r>
            <a:r>
              <a:rPr lang="zh-TW" altLang="en-US" baseline="0" dirty="0" smtClean="0"/>
              <a:t>支援有關。</a:t>
            </a:r>
            <a:endParaRPr lang="en-US" altLang="zh-TW" baseline="0" dirty="0" smtClean="0"/>
          </a:p>
          <a:p>
            <a:r>
              <a:rPr lang="zh-TW" altLang="en-US" baseline="0" dirty="0" smtClean="0"/>
              <a:t>另外我們發現有些</a:t>
            </a:r>
            <a:r>
              <a:rPr lang="en-US" altLang="zh-TW" baseline="0" dirty="0" smtClean="0"/>
              <a:t>app</a:t>
            </a:r>
            <a:r>
              <a:rPr lang="zh-TW" altLang="en-US" baseline="0" dirty="0" smtClean="0"/>
              <a:t>僅透過輸入介面在控制我們不要輸入一些特殊符號，或只是透過一個</a:t>
            </a:r>
            <a:r>
              <a:rPr lang="en-US" altLang="zh-TW" baseline="0" dirty="0" smtClean="0"/>
              <a:t>checksum</a:t>
            </a:r>
            <a:r>
              <a:rPr lang="zh-TW" altLang="en-US" baseline="0" dirty="0" smtClean="0"/>
              <a:t>檢查我們有沒有竄改封包防防止注入類型攻擊，其實這些防禦方式都還是有可能被繞過，最根本的方法還是在</a:t>
            </a:r>
            <a:r>
              <a:rPr lang="en-US" altLang="zh-TW" baseline="0" dirty="0" smtClean="0"/>
              <a:t>server</a:t>
            </a:r>
            <a:r>
              <a:rPr lang="zh-TW" altLang="en-US" baseline="0" dirty="0" smtClean="0"/>
              <a:t>的程式接口做好正確的參數處理。</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30</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endParaRPr lang="en-US" altLang="zh-TW" dirty="0" smtClean="0"/>
          </a:p>
          <a:p>
            <a:pPr>
              <a:buFont typeface="Arial" pitchFamily="34" charset="0"/>
              <a:buChar char="•"/>
            </a:pPr>
            <a:endParaRPr lang="en-US" altLang="zh-TW" dirty="0" smtClean="0"/>
          </a:p>
          <a:p>
            <a:pPr>
              <a:buFont typeface="Arial" pitchFamily="34" charset="0"/>
              <a:buChar char="•"/>
            </a:pPr>
            <a:r>
              <a:rPr lang="en-US" altLang="zh-TW" dirty="0" err="1" smtClean="0"/>
              <a:t>Cycript</a:t>
            </a:r>
            <a:r>
              <a:rPr lang="en-US" altLang="zh-TW" dirty="0" smtClean="0"/>
              <a:t> </a:t>
            </a:r>
            <a:r>
              <a:rPr lang="zh-TW" altLang="en-US" dirty="0" smtClean="0"/>
              <a:t>語法</a:t>
            </a:r>
            <a:endParaRPr lang="en-US" altLang="zh-TW" dirty="0" smtClean="0"/>
          </a:p>
          <a:p>
            <a:r>
              <a:rPr lang="en-US" altLang="zh-TW" sz="1200" dirty="0" smtClean="0"/>
              <a:t>cy# [</a:t>
            </a:r>
            <a:r>
              <a:rPr lang="en-US" altLang="zh-TW" sz="1200" dirty="0" err="1" smtClean="0"/>
              <a:t>UIapplication</a:t>
            </a:r>
            <a:r>
              <a:rPr lang="en-US" altLang="zh-TW" sz="1200" dirty="0" smtClean="0"/>
              <a:t> </a:t>
            </a:r>
            <a:r>
              <a:rPr lang="en-US" altLang="zh-TW" sz="1200" dirty="0" err="1" smtClean="0"/>
              <a:t>sharedapplication</a:t>
            </a:r>
            <a:r>
              <a:rPr lang="en-US" altLang="zh-TW" sz="1200" dirty="0" smtClean="0"/>
              <a:t>]</a:t>
            </a:r>
          </a:p>
          <a:p>
            <a:r>
              <a:rPr lang="en-US" altLang="zh-TW" sz="1200" dirty="0" smtClean="0"/>
              <a:t>@"&lt;</a:t>
            </a:r>
            <a:r>
              <a:rPr lang="en-US" altLang="zh-TW" sz="1200" dirty="0" err="1" smtClean="0"/>
              <a:t>UIapplication</a:t>
            </a:r>
            <a:r>
              <a:rPr lang="en-US" altLang="zh-TW" sz="1200" dirty="0" smtClean="0"/>
              <a:t>: 0x14db7750&gt;"</a:t>
            </a:r>
          </a:p>
          <a:p>
            <a:r>
              <a:rPr lang="en-US" altLang="zh-TW" sz="1200" dirty="0" smtClean="0"/>
              <a:t>cy# </a:t>
            </a:r>
            <a:r>
              <a:rPr lang="en-US" altLang="zh-TW" sz="1200" dirty="0" err="1" smtClean="0"/>
              <a:t>var</a:t>
            </a:r>
            <a:r>
              <a:rPr lang="en-US" altLang="zh-TW" sz="1200" dirty="0" smtClean="0"/>
              <a:t> app = new Instance(0x14db7750)</a:t>
            </a:r>
          </a:p>
          <a:p>
            <a:r>
              <a:rPr lang="en-US" altLang="zh-TW" sz="1200" dirty="0" smtClean="0"/>
              <a:t>@"&lt;</a:t>
            </a:r>
            <a:r>
              <a:rPr lang="en-US" altLang="zh-TW" sz="1200" dirty="0" err="1" smtClean="0"/>
              <a:t>UIapplication</a:t>
            </a:r>
            <a:r>
              <a:rPr lang="en-US" altLang="zh-TW" sz="1200" dirty="0" smtClean="0"/>
              <a:t>: 0x14db7750&gt;"</a:t>
            </a:r>
          </a:p>
          <a:p>
            <a:r>
              <a:rPr lang="en-US" altLang="zh-TW" sz="1200" dirty="0" smtClean="0"/>
              <a:t>cy# </a:t>
            </a:r>
            <a:r>
              <a:rPr lang="en-US" altLang="zh-TW" sz="1200" dirty="0" err="1" smtClean="0"/>
              <a:t>var</a:t>
            </a:r>
            <a:r>
              <a:rPr lang="en-US" altLang="zh-TW" sz="1200" dirty="0" smtClean="0"/>
              <a:t> </a:t>
            </a:r>
            <a:r>
              <a:rPr lang="en-US" altLang="zh-TW" sz="1200" dirty="0" err="1" smtClean="0"/>
              <a:t>vc</a:t>
            </a:r>
            <a:r>
              <a:rPr lang="en-US" altLang="zh-TW" sz="1200" dirty="0" smtClean="0"/>
              <a:t> = new Instance(</a:t>
            </a:r>
            <a:r>
              <a:rPr lang="en-US" altLang="zh-TW" sz="1200" dirty="0" err="1" smtClean="0"/>
              <a:t>app.delegate.viewController</a:t>
            </a:r>
            <a:r>
              <a:rPr lang="en-US" altLang="zh-TW" sz="1200" dirty="0" smtClean="0"/>
              <a:t>)</a:t>
            </a:r>
          </a:p>
          <a:p>
            <a:r>
              <a:rPr lang="en-US" altLang="zh-TW" sz="1200" dirty="0" smtClean="0"/>
              <a:t>@"&lt;</a:t>
            </a:r>
            <a:r>
              <a:rPr lang="en-US" altLang="zh-TW" sz="1200" dirty="0" err="1" smtClean="0"/>
              <a:t>ViewController</a:t>
            </a:r>
            <a:r>
              <a:rPr lang="en-US" altLang="zh-TW" sz="1200" dirty="0" smtClean="0"/>
              <a:t>: 0x151cce00&gt;“</a:t>
            </a:r>
          </a:p>
          <a:p>
            <a:endParaRPr lang="en-US" altLang="zh-TW" sz="1200" dirty="0" smtClean="0"/>
          </a:p>
          <a:p>
            <a:r>
              <a:rPr lang="en-US" altLang="zh-TW" dirty="0" err="1" smtClean="0"/>
              <a:t>vc</a:t>
            </a:r>
            <a:r>
              <a:rPr lang="en-US" altLang="zh-TW" dirty="0" smtClean="0"/>
              <a:t>-&gt;</a:t>
            </a:r>
            <a:r>
              <a:rPr lang="en-US" altLang="zh-TW" dirty="0" err="1" smtClean="0"/>
              <a:t>theCubeTab</a:t>
            </a:r>
            <a:r>
              <a:rPr lang="en-US" altLang="zh-TW" dirty="0" smtClean="0"/>
              <a:t>[15][0]=@“xxx“</a:t>
            </a:r>
          </a:p>
          <a:p>
            <a:r>
              <a:rPr lang="en-US" altLang="zh-TW" dirty="0" err="1" smtClean="0"/>
              <a:t>vc</a:t>
            </a:r>
            <a:r>
              <a:rPr lang="en-US" altLang="zh-TW" dirty="0" smtClean="0"/>
              <a:t>-&gt;</a:t>
            </a:r>
            <a:r>
              <a:rPr lang="en-US" altLang="zh-TW" dirty="0" err="1" smtClean="0"/>
              <a:t>theCubeTab</a:t>
            </a:r>
            <a:r>
              <a:rPr lang="en-US" altLang="zh-TW" dirty="0" smtClean="0"/>
              <a:t>[14][0]=@“xxx“</a:t>
            </a:r>
          </a:p>
          <a:p>
            <a:endParaRPr lang="en-US" altLang="zh-TW" dirty="0" smtClean="0"/>
          </a:p>
          <a:p>
            <a:r>
              <a:rPr lang="en-US" altLang="zh-TW" dirty="0" smtClean="0"/>
              <a:t>Then invoke </a:t>
            </a:r>
            <a:r>
              <a:rPr lang="en-US" altLang="zh-TW" dirty="0" err="1" smtClean="0"/>
              <a:t>rightswipe</a:t>
            </a:r>
            <a:r>
              <a:rPr lang="en-US" altLang="zh-TW" dirty="0" smtClean="0"/>
              <a:t> function</a:t>
            </a:r>
          </a:p>
          <a:p>
            <a:endParaRPr lang="en-US" altLang="zh-TW" dirty="0" smtClean="0"/>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34</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dirty="0" smtClean="0"/>
              <a:t>1. </a:t>
            </a:r>
            <a:r>
              <a:rPr lang="zh-TW" altLang="en-US" sz="1200" dirty="0" smtClean="0"/>
              <a:t>其實現在就可以看到一些比較強的惡意樣本，面對這些惡意樣本有些確實是難以自動化分析，所以我們還有</a:t>
            </a:r>
            <a:r>
              <a:rPr lang="zh-TW" altLang="en-US" sz="1200" dirty="0" smtClean="0"/>
              <a:t>滿長的</a:t>
            </a:r>
            <a:r>
              <a:rPr lang="zh-TW" altLang="en-US" sz="1200" dirty="0" smtClean="0"/>
              <a:t>一段路要走。</a:t>
            </a:r>
            <a:endParaRPr lang="en-US" altLang="zh-TW" sz="1200" dirty="0" smtClean="0"/>
          </a:p>
          <a:p>
            <a:r>
              <a:rPr lang="en-US" altLang="zh-TW" sz="1200" dirty="0" smtClean="0"/>
              <a:t>2. </a:t>
            </a:r>
            <a:r>
              <a:rPr lang="zh-TW" altLang="en-US" sz="1200" dirty="0" smtClean="0"/>
              <a:t>有多少</a:t>
            </a:r>
            <a:r>
              <a:rPr lang="en-US" altLang="zh-TW" sz="1200" dirty="0" smtClean="0"/>
              <a:t>app</a:t>
            </a:r>
            <a:r>
              <a:rPr lang="zh-TW" altLang="en-US" sz="1200" dirty="0" smtClean="0"/>
              <a:t>沒有案部就班做檢測在上限，畢竟找到我們這邊做檢測，我們怎麼可能會比開發人員還熟這隻程式，</a:t>
            </a:r>
            <a:endParaRPr lang="en-US" altLang="zh-TW" sz="1200" dirty="0" smtClean="0"/>
          </a:p>
          <a:p>
            <a:r>
              <a:rPr lang="zh-TW" altLang="en-US" sz="1200" dirty="0" smtClean="0"/>
              <a:t>但如果我們能在這麼短</a:t>
            </a:r>
            <a:r>
              <a:rPr lang="en-US" altLang="zh-TW" sz="1200" dirty="0" smtClean="0"/>
              <a:t>,</a:t>
            </a:r>
            <a:r>
              <a:rPr lang="en-US" altLang="zh-TW" sz="1200" baseline="0" dirty="0" smtClean="0"/>
              <a:t> 1~2</a:t>
            </a:r>
            <a:r>
              <a:rPr lang="zh-TW" altLang="en-US" sz="1200" baseline="0" dirty="0" smtClean="0"/>
              <a:t>星期的時間找到這麼嚴重的漏洞，開發人員做不到</a:t>
            </a:r>
            <a:r>
              <a:rPr lang="en-US" altLang="zh-TW" sz="1200" baseline="0" dirty="0" smtClean="0"/>
              <a:t>?</a:t>
            </a:r>
          </a:p>
          <a:p>
            <a:endParaRPr lang="en-US" altLang="zh-TW" sz="1200" baseline="0" dirty="0" smtClean="0"/>
          </a:p>
          <a:p>
            <a:r>
              <a:rPr lang="en-US" altLang="zh-TW" sz="1200" baseline="0" dirty="0" smtClean="0"/>
              <a:t>3. </a:t>
            </a:r>
            <a:r>
              <a:rPr lang="zh-TW" altLang="en-US" sz="1200" baseline="0" dirty="0" smtClean="0"/>
              <a:t>最近公司也開始有些新人進來，，大多數問他會不會寫程式都說會，可是問他怎麼測試程式安不安全，就不太吭聲了，其實如果我不是研究所跟學長同學去參加金盾，比</a:t>
            </a:r>
            <a:r>
              <a:rPr lang="en-US" altLang="zh-TW" sz="1200" baseline="0" dirty="0" smtClean="0"/>
              <a:t>HITCON </a:t>
            </a:r>
            <a:r>
              <a:rPr lang="en-US" altLang="zh-TW" sz="1200" baseline="0" dirty="0" err="1" smtClean="0"/>
              <a:t>Wargame</a:t>
            </a:r>
            <a:r>
              <a:rPr lang="zh-TW" altLang="en-US" sz="1200" baseline="0" dirty="0" smtClean="0"/>
              <a:t>，</a:t>
            </a:r>
            <a:r>
              <a:rPr lang="en-US" altLang="zh-TW" sz="1200" baseline="0" dirty="0" smtClean="0"/>
              <a:t> </a:t>
            </a:r>
            <a:r>
              <a:rPr lang="zh-TW" altLang="en-US" sz="1200" baseline="0" dirty="0" smtClean="0"/>
              <a:t>我可能也都不會接觸這些東西，還是得感謝有一群對資安這麼有</a:t>
            </a:r>
            <a:r>
              <a:rPr lang="zh-TW" altLang="en-US" sz="1200" baseline="0" smtClean="0"/>
              <a:t>熱情</a:t>
            </a:r>
            <a:r>
              <a:rPr lang="zh-TW" altLang="en-US" sz="1200" baseline="0" smtClean="0"/>
              <a:t>的政府機關與 團體</a:t>
            </a:r>
            <a:r>
              <a:rPr lang="zh-TW" altLang="en-US" sz="1200" baseline="0" dirty="0" smtClean="0"/>
              <a:t>，循循善誘年輕人們投入這個產業，今天謝謝各未來聽這段演講，祝大家今天能盡情享受後面主辦單位準備的精采議程。</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35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資安講求縱深防禦</a:t>
            </a:r>
            <a:r>
              <a:rPr lang="en-US" altLang="zh-TW" dirty="0" smtClean="0"/>
              <a:t>----</a:t>
            </a:r>
          </a:p>
          <a:p>
            <a:r>
              <a:rPr lang="zh-TW" altLang="en-US" dirty="0" smtClean="0"/>
              <a:t>資安又稱無法百分百防禦效果</a:t>
            </a:r>
            <a:endParaRPr lang="en-US" altLang="zh-TW" dirty="0" smtClean="0"/>
          </a:p>
          <a:p>
            <a:r>
              <a:rPr lang="zh-TW" altLang="en-US" dirty="0" smtClean="0"/>
              <a:t>資安怎麼防</a:t>
            </a:r>
            <a:r>
              <a:rPr lang="en-US" altLang="zh-TW" dirty="0" smtClean="0"/>
              <a:t>? </a:t>
            </a:r>
            <a:r>
              <a:rPr lang="zh-TW" altLang="en-US" dirty="0" smtClean="0"/>
              <a:t>面臨那些問題</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3</a:t>
            </a:fld>
            <a:endParaRPr lang="zh-TW" altLang="en-US"/>
          </a:p>
        </p:txBody>
      </p:sp>
    </p:spTree>
    <p:extLst>
      <p:ext uri="{BB962C8B-B14F-4D97-AF65-F5344CB8AC3E}">
        <p14:creationId xmlns="" xmlns:p14="http://schemas.microsoft.com/office/powerpoint/2010/main" val="230609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以上盤點的資安事前、事中、事後問題與做為，</a:t>
            </a:r>
            <a:r>
              <a:rPr lang="en-US" altLang="zh-TW" dirty="0" smtClean="0"/>
              <a:t>CHT</a:t>
            </a:r>
            <a:r>
              <a:rPr lang="zh-TW" altLang="en-US" dirty="0" smtClean="0"/>
              <a:t>大部分已完成，小部分規畫進行中。</a:t>
            </a:r>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4</a:t>
            </a:fld>
            <a:endParaRPr lang="zh-TW" altLang="en-US"/>
          </a:p>
        </p:txBody>
      </p:sp>
    </p:spTree>
    <p:extLst>
      <p:ext uri="{BB962C8B-B14F-4D97-AF65-F5344CB8AC3E}">
        <p14:creationId xmlns="" xmlns:p14="http://schemas.microsoft.com/office/powerpoint/2010/main" val="278829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接下來我們看一下資安</a:t>
            </a:r>
            <a:r>
              <a:rPr lang="en-US" altLang="zh-TW" dirty="0" smtClean="0"/>
              <a:t>log</a:t>
            </a:r>
            <a:r>
              <a:rPr lang="zh-TW" altLang="en-US" dirty="0" smtClean="0"/>
              <a:t>收集、處理情況</a:t>
            </a:r>
            <a:endParaRPr lang="en-US" altLang="zh-TW" dirty="0" smtClean="0"/>
          </a:p>
          <a:p>
            <a:r>
              <a:rPr lang="zh-TW" altLang="en-US" dirty="0" smtClean="0"/>
              <a:t>全自動化各類型</a:t>
            </a:r>
            <a:r>
              <a:rPr lang="en-US" altLang="zh-TW" dirty="0" smtClean="0"/>
              <a:t>log</a:t>
            </a:r>
            <a:r>
              <a:rPr lang="zh-TW" altLang="en-US" dirty="0" smtClean="0"/>
              <a:t>收集、處理、分析和通報，也是我們</a:t>
            </a:r>
            <a:r>
              <a:rPr lang="en-US" altLang="zh-TW" smtClean="0"/>
              <a:t>(CHT)</a:t>
            </a:r>
            <a:r>
              <a:rPr lang="zh-TW" altLang="en-US" smtClean="0"/>
              <a:t>目前</a:t>
            </a:r>
            <a:r>
              <a:rPr lang="zh-TW" altLang="en-US" dirty="0" smtClean="0"/>
              <a:t>的成果</a:t>
            </a:r>
            <a:endParaRPr lang="en-US" altLang="zh-TW" dirty="0" smtClean="0"/>
          </a:p>
          <a:p>
            <a:r>
              <a:rPr lang="en-US" altLang="zh-TW" sz="1200" dirty="0" smtClean="0">
                <a:solidFill>
                  <a:srgbClr val="0B1749"/>
                </a:solidFill>
                <a:latin typeface="Calibri" pitchFamily="34" charset="0"/>
                <a:ea typeface="標楷體" pitchFamily="65" charset="-120"/>
                <a:cs typeface="Calibri" pitchFamily="34" charset="0"/>
              </a:rPr>
              <a:t>(</a:t>
            </a:r>
            <a:r>
              <a:rPr lang="en-US" altLang="zh-TW" sz="1200" dirty="0" err="1" smtClean="0">
                <a:solidFill>
                  <a:srgbClr val="0B1749"/>
                </a:solidFill>
                <a:latin typeface="Calibri" pitchFamily="34" charset="0"/>
                <a:ea typeface="標楷體" pitchFamily="65" charset="-120"/>
                <a:cs typeface="Calibri" pitchFamily="34" charset="0"/>
              </a:rPr>
              <a:t>FW,Proxy,DNS,mail,AD,SSO,LDAP,hiGate</a:t>
            </a:r>
            <a:r>
              <a:rPr lang="en-US" altLang="zh-TW" sz="1200" dirty="0" smtClean="0">
                <a:solidFill>
                  <a:srgbClr val="0B1749"/>
                </a:solidFill>
                <a:latin typeface="Calibri" pitchFamily="34" charset="0"/>
                <a:ea typeface="標楷體" pitchFamily="65" charset="-120"/>
                <a:cs typeface="Calibri" pitchFamily="34" charset="0"/>
              </a:rPr>
              <a:t>,</a:t>
            </a:r>
            <a:r>
              <a:rPr lang="zh-TW" altLang="en-US" sz="1200" dirty="0" smtClean="0">
                <a:solidFill>
                  <a:srgbClr val="0B1749"/>
                </a:solidFill>
                <a:latin typeface="Calibri" pitchFamily="34" charset="0"/>
                <a:ea typeface="標楷體" pitchFamily="65" charset="-120"/>
                <a:cs typeface="Calibri" pitchFamily="34" charset="0"/>
              </a:rPr>
              <a:t>跳板</a:t>
            </a:r>
            <a:r>
              <a:rPr lang="en-US" altLang="zh-TW" sz="1200" dirty="0" smtClean="0">
                <a:solidFill>
                  <a:srgbClr val="0B1749"/>
                </a:solidFill>
                <a:latin typeface="Calibri" pitchFamily="34" charset="0"/>
                <a:ea typeface="標楷體" pitchFamily="65" charset="-120"/>
                <a:cs typeface="Calibri" pitchFamily="34" charset="0"/>
              </a:rPr>
              <a:t>)</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5</a:t>
            </a:fld>
            <a:endParaRPr lang="zh-TW" altLang="en-US"/>
          </a:p>
        </p:txBody>
      </p:sp>
    </p:spTree>
    <p:extLst>
      <p:ext uri="{BB962C8B-B14F-4D97-AF65-F5344CB8AC3E}">
        <p14:creationId xmlns="" xmlns:p14="http://schemas.microsoft.com/office/powerpoint/2010/main" val="329740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7</a:t>
            </a:fld>
            <a:endParaRPr lang="zh-TW" altLang="en-US"/>
          </a:p>
        </p:txBody>
      </p:sp>
    </p:spTree>
    <p:extLst>
      <p:ext uri="{BB962C8B-B14F-4D97-AF65-F5344CB8AC3E}">
        <p14:creationId xmlns="" xmlns:p14="http://schemas.microsoft.com/office/powerpoint/2010/main" val="66420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r>
              <a:rPr lang="en-US" altLang="zh-TW" sz="2000" kern="0" dirty="0" smtClean="0">
                <a:latin typeface="+mn-ea"/>
              </a:rPr>
              <a:t>1. </a:t>
            </a:r>
            <a:r>
              <a:rPr lang="zh-TW" altLang="en-US" sz="2000" kern="0" dirty="0" smtClean="0">
                <a:latin typeface="+mn-ea"/>
              </a:rPr>
              <a:t>行動裝置安全管理</a:t>
            </a:r>
            <a:r>
              <a:rPr lang="en-US" altLang="zh-TW" sz="2000" kern="0" dirty="0" smtClean="0">
                <a:latin typeface="+mn-ea"/>
              </a:rPr>
              <a:t>(</a:t>
            </a:r>
            <a:r>
              <a:rPr kumimoji="1" lang="en-US" altLang="zh-TW" sz="2000" kern="0" dirty="0" smtClean="0">
                <a:solidFill>
                  <a:srgbClr val="FF0000"/>
                </a:solidFill>
                <a:latin typeface="Arial" charset="0"/>
                <a:ea typeface="新細明體" charset="-120"/>
              </a:rPr>
              <a:t>MDM)</a:t>
            </a:r>
            <a:r>
              <a:rPr kumimoji="1" lang="zh-TW" altLang="en-US" sz="2000" b="0" kern="0" dirty="0" smtClean="0">
                <a:latin typeface="Arial" charset="0"/>
                <a:ea typeface="新細明體" charset="-120"/>
              </a:rPr>
              <a:t>：與</a:t>
            </a:r>
            <a:r>
              <a:rPr kumimoji="1" lang="en-US" altLang="zh-TW" sz="2000" b="0" kern="0" dirty="0" smtClean="0">
                <a:latin typeface="Arial" charset="0"/>
                <a:ea typeface="新細明體" charset="-120"/>
              </a:rPr>
              <a:t>MDM</a:t>
            </a:r>
            <a:r>
              <a:rPr kumimoji="1" lang="zh-TW" altLang="en-US" sz="2000" b="0" kern="0" dirty="0" smtClean="0">
                <a:latin typeface="Arial" charset="0"/>
                <a:ea typeface="新細明體" charset="-120"/>
              </a:rPr>
              <a:t>優良廠商合作，依照客戶不同的需求提供適合的</a:t>
            </a:r>
            <a:r>
              <a:rPr kumimoji="1" lang="en-US" altLang="zh-TW" sz="2000" b="0" kern="0" dirty="0" smtClean="0">
                <a:latin typeface="Arial" charset="0"/>
                <a:ea typeface="新細明體" charset="-120"/>
              </a:rPr>
              <a:t>MDM</a:t>
            </a:r>
            <a:r>
              <a:rPr kumimoji="1" lang="zh-TW" altLang="en-US" sz="2000" b="0" kern="0" dirty="0" smtClean="0">
                <a:latin typeface="Arial" charset="0"/>
                <a:ea typeface="新細明體" charset="-120"/>
              </a:rPr>
              <a:t>建置解決方案</a:t>
            </a:r>
            <a:endParaRPr kumimoji="1" lang="en-US" altLang="zh-TW" sz="2000" b="0" kern="0" dirty="0" smtClean="0">
              <a:latin typeface="Arial" charset="0"/>
              <a:ea typeface="新細明體" charset="-120"/>
            </a:endParaRPr>
          </a:p>
          <a:p>
            <a:endParaRPr lang="en-US" altLang="zh-TW" sz="2000" kern="0" dirty="0" smtClean="0">
              <a:latin typeface="+mn-ea"/>
            </a:endParaRPr>
          </a:p>
          <a:p>
            <a:r>
              <a:rPr lang="en-US" altLang="zh-TW" sz="2000" kern="0" dirty="0" smtClean="0">
                <a:latin typeface="+mn-ea"/>
              </a:rPr>
              <a:t>2. </a:t>
            </a:r>
            <a:r>
              <a:rPr lang="zh-TW" altLang="en-US" sz="2000" kern="0" dirty="0" smtClean="0">
                <a:latin typeface="+mn-ea"/>
              </a:rPr>
              <a:t>虛擬手機應用程式管理</a:t>
            </a:r>
            <a:r>
              <a:rPr lang="en-US" altLang="zh-TW" sz="2000" kern="0" dirty="0" smtClean="0">
                <a:latin typeface="+mn-ea"/>
              </a:rPr>
              <a:t>(</a:t>
            </a:r>
            <a:r>
              <a:rPr lang="en-US" altLang="zh-TW" sz="2000" dirty="0" smtClean="0">
                <a:solidFill>
                  <a:srgbClr val="FF0000"/>
                </a:solidFill>
              </a:rPr>
              <a:t>VMAM - virtual Mobile application Management)</a:t>
            </a:r>
            <a:r>
              <a:rPr lang="zh-TW" altLang="en-US" sz="2000" b="0" dirty="0" smtClean="0"/>
              <a:t>：將企業資料及自行開發的</a:t>
            </a:r>
            <a:r>
              <a:rPr lang="en-US" altLang="zh-TW" sz="2000" b="0" dirty="0" smtClean="0"/>
              <a:t>app</a:t>
            </a:r>
            <a:r>
              <a:rPr lang="zh-TW" altLang="en-US" sz="2000" b="0" dirty="0" smtClean="0"/>
              <a:t>儲存在雲端</a:t>
            </a:r>
            <a:r>
              <a:rPr lang="en-US" altLang="zh-TW" sz="2000" b="0" dirty="0" smtClean="0"/>
              <a:t>VM</a:t>
            </a:r>
            <a:r>
              <a:rPr lang="zh-TW" altLang="en-US" sz="2000" b="0" dirty="0" smtClean="0"/>
              <a:t>，行動裝置透過</a:t>
            </a:r>
            <a:r>
              <a:rPr lang="en-US" altLang="zh-TW" sz="2000" b="0" dirty="0" smtClean="0"/>
              <a:t>app</a:t>
            </a:r>
            <a:r>
              <a:rPr lang="zh-TW" altLang="en-US" sz="2000" b="0" dirty="0" smtClean="0"/>
              <a:t>模擬遠端桌面的方式存取企業資料，以達到企業及私人資料隔離及資料不落地之目的，並避免手機遺失時所面臨的企業資料被竊風險。</a:t>
            </a:r>
            <a:endParaRPr lang="en-US" altLang="zh-TW" sz="2000" b="0" dirty="0" smtClean="0"/>
          </a:p>
          <a:p>
            <a:endParaRPr lang="en-US" altLang="zh-TW" sz="2000" kern="0" dirty="0" smtClean="0">
              <a:latin typeface="+mn-ea"/>
            </a:endParaRPr>
          </a:p>
          <a:p>
            <a:r>
              <a:rPr lang="en-US" altLang="zh-TW" sz="2000" kern="0" dirty="0" smtClean="0">
                <a:solidFill>
                  <a:srgbClr val="FF0000"/>
                </a:solidFill>
                <a:latin typeface="+mn-ea"/>
              </a:rPr>
              <a:t>3. </a:t>
            </a:r>
            <a:r>
              <a:rPr lang="zh-TW" altLang="en-US" sz="2000" kern="0" dirty="0" smtClean="0">
                <a:solidFill>
                  <a:srgbClr val="FF0000"/>
                </a:solidFill>
                <a:latin typeface="+mn-ea"/>
              </a:rPr>
              <a:t>行動裝置鑑識服務</a:t>
            </a:r>
            <a:r>
              <a:rPr lang="zh-TW" altLang="en-US" sz="2000" b="0" kern="0" dirty="0" smtClean="0">
                <a:solidFill>
                  <a:srgbClr val="000000"/>
                </a:solidFill>
                <a:latin typeface="+mn-ea"/>
              </a:rPr>
              <a:t>：研究院鑑識實驗室建立</a:t>
            </a:r>
            <a:r>
              <a:rPr lang="zh-TW" altLang="en-US" sz="2000" b="0" dirty="0" smtClean="0">
                <a:solidFill>
                  <a:srgbClr val="000000"/>
                </a:solidFill>
                <a:latin typeface="微軟正黑體"/>
              </a:rPr>
              <a:t>行動裝置鑑識標準作業程序，並提供保存、蒐集、驗證分析及報告之服務</a:t>
            </a:r>
            <a:endParaRPr lang="en-US" altLang="zh-TW" sz="2000" b="0" dirty="0" smtClean="0">
              <a:solidFill>
                <a:srgbClr val="000000"/>
              </a:solidFill>
              <a:latin typeface="微軟正黑體"/>
            </a:endParaRPr>
          </a:p>
          <a:p>
            <a:endParaRPr lang="en-US" altLang="zh-TW" sz="2000" b="0" dirty="0" smtClean="0">
              <a:solidFill>
                <a:srgbClr val="000000"/>
              </a:solidFill>
              <a:latin typeface="微軟正黑體"/>
            </a:endParaRPr>
          </a:p>
          <a:p>
            <a:r>
              <a:rPr lang="en-US" altLang="zh-TW" sz="2000" dirty="0" smtClean="0">
                <a:solidFill>
                  <a:srgbClr val="FF0000"/>
                </a:solidFill>
              </a:rPr>
              <a:t>4.</a:t>
            </a:r>
            <a:r>
              <a:rPr lang="en-US" altLang="zh-TW" sz="2000" baseline="0" dirty="0" smtClean="0">
                <a:solidFill>
                  <a:srgbClr val="FF0000"/>
                </a:solidFill>
              </a:rPr>
              <a:t> </a:t>
            </a:r>
            <a:r>
              <a:rPr lang="zh-TW" altLang="en-US" sz="2000" dirty="0" smtClean="0">
                <a:solidFill>
                  <a:srgbClr val="FF0000"/>
                </a:solidFill>
              </a:rPr>
              <a:t>企業</a:t>
            </a:r>
            <a:r>
              <a:rPr lang="en-US" altLang="zh-TW" sz="2000" dirty="0" smtClean="0">
                <a:solidFill>
                  <a:srgbClr val="FF0000"/>
                </a:solidFill>
              </a:rPr>
              <a:t>app</a:t>
            </a:r>
            <a:r>
              <a:rPr lang="zh-TW" altLang="en-US" sz="2000" dirty="0" smtClean="0">
                <a:solidFill>
                  <a:srgbClr val="FF0000"/>
                </a:solidFill>
              </a:rPr>
              <a:t>安全檢測服務</a:t>
            </a:r>
            <a:r>
              <a:rPr lang="zh-TW" altLang="en-US" sz="2000" dirty="0" smtClean="0"/>
              <a:t>：利用動態及靜態分析方法，檢測企業</a:t>
            </a:r>
            <a:r>
              <a:rPr lang="en-US" altLang="zh-TW" sz="2000" dirty="0" smtClean="0"/>
              <a:t>app</a:t>
            </a:r>
            <a:r>
              <a:rPr lang="zh-TW" altLang="en-US" sz="2000" dirty="0" smtClean="0"/>
              <a:t>應用程式及後端伺服器是否存在安全漏洞。</a:t>
            </a:r>
            <a:endParaRPr lang="zh-TW" altLang="en-US" sz="2000" b="0" dirty="0" smtClean="0"/>
          </a:p>
          <a:p>
            <a:endParaRPr lang="en-US" altLang="zh-TW" sz="1200" dirty="0" smtClean="0"/>
          </a:p>
        </p:txBody>
      </p:sp>
      <p:sp>
        <p:nvSpPr>
          <p:cNvPr id="4" name="投影片編號版面配置區 3"/>
          <p:cNvSpPr>
            <a:spLocks noGrp="1"/>
          </p:cNvSpPr>
          <p:nvPr>
            <p:ph type="sldNum" sz="quarter" idx="10"/>
          </p:nvPr>
        </p:nvSpPr>
        <p:spPr/>
        <p:txBody>
          <a:bodyPr/>
          <a:lstStyle/>
          <a:p>
            <a:fld id="{7EE3949A-0941-4B3B-85C7-1C70CDC1B1F1}" type="slidenum">
              <a:rPr lang="zh-TW" altLang="en-US" smtClean="0"/>
              <a:pPr/>
              <a:t>10</a:t>
            </a:fld>
            <a:endParaRPr lang="zh-TW" altLang="en-US"/>
          </a:p>
        </p:txBody>
      </p:sp>
    </p:spTree>
    <p:extLst>
      <p:ext uri="{BB962C8B-B14F-4D97-AF65-F5344CB8AC3E}">
        <p14:creationId xmlns="" xmlns:p14="http://schemas.microsoft.com/office/powerpoint/2010/main" val="283508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當初我們在規劃行動鑑識與安全檢測試由兩個</a:t>
            </a:r>
            <a:r>
              <a:rPr lang="en-US" altLang="zh-TW" dirty="0" smtClean="0"/>
              <a:t>team</a:t>
            </a:r>
            <a:r>
              <a:rPr lang="zh-TW" altLang="en-US" dirty="0" smtClean="0"/>
              <a:t>來做，</a:t>
            </a:r>
            <a:endParaRPr lang="en-US" altLang="zh-TW" dirty="0" smtClean="0"/>
          </a:p>
          <a:p>
            <a:r>
              <a:rPr lang="zh-TW" altLang="en-US" dirty="0" smtClean="0"/>
              <a:t>但</a:t>
            </a:r>
            <a:r>
              <a:rPr lang="zh-TW" altLang="en-US" dirty="0" smtClean="0"/>
              <a:t>後來經過</a:t>
            </a:r>
            <a:r>
              <a:rPr lang="zh-TW" altLang="en-US" dirty="0" smtClean="0"/>
              <a:t>一些交流後發現其實兩者是有一些共通點的，</a:t>
            </a:r>
            <a:endParaRPr lang="en-US" altLang="zh-TW" dirty="0" smtClean="0"/>
          </a:p>
          <a:p>
            <a:r>
              <a:rPr lang="zh-TW" altLang="en-US" dirty="0" smtClean="0"/>
              <a:t>其實這兩個服務追根究柢來講</a:t>
            </a:r>
            <a:r>
              <a:rPr lang="zh-TW" altLang="en-US" dirty="0" smtClean="0"/>
              <a:t>，都須要分析</a:t>
            </a:r>
            <a:r>
              <a:rPr lang="zh-TW" altLang="en-US" dirty="0" smtClean="0"/>
              <a:t>程式，</a:t>
            </a:r>
            <a:endParaRPr lang="en-US" altLang="zh-TW" dirty="0" smtClean="0"/>
          </a:p>
          <a:p>
            <a:r>
              <a:rPr lang="zh-TW" altLang="en-US" dirty="0" smtClean="0"/>
              <a:t>就如同畫面中這堆蘋果</a:t>
            </a:r>
            <a:r>
              <a:rPr lang="en-US" altLang="zh-TW" dirty="0" smtClean="0"/>
              <a:t>(</a:t>
            </a:r>
            <a:r>
              <a:rPr lang="zh-TW" altLang="en-US" dirty="0" smtClean="0"/>
              <a:t>大家可以把他想像成是一堆</a:t>
            </a:r>
            <a:r>
              <a:rPr lang="en-US" altLang="zh-TW" dirty="0" smtClean="0"/>
              <a:t>App)</a:t>
            </a:r>
            <a:r>
              <a:rPr lang="zh-TW" altLang="en-US" dirty="0" smtClean="0"/>
              <a:t>，而我們要做的事情就是從這堆蘋果中，找出有毒的蘋果，跟長了蟲的蘋果</a:t>
            </a:r>
            <a:endParaRPr lang="en-US" altLang="zh-TW" dirty="0" smtClean="0"/>
          </a:p>
          <a:p>
            <a:r>
              <a:rPr lang="zh-TW" altLang="en-US" dirty="0" smtClean="0"/>
              <a:t>也就是分別代表著我今天要跟各位分享得主題  行動惡意程式分析  與</a:t>
            </a:r>
            <a:r>
              <a:rPr lang="en-US" altLang="zh-TW" dirty="0" smtClean="0"/>
              <a:t>app</a:t>
            </a:r>
            <a:r>
              <a:rPr lang="zh-TW" altLang="en-US" dirty="0" smtClean="0"/>
              <a:t>程式安全檢測</a:t>
            </a:r>
            <a:endParaRPr lang="en-US" altLang="zh-TW" dirty="0" smtClean="0"/>
          </a:p>
          <a:p>
            <a:r>
              <a:rPr lang="en-US" altLang="zh-TW" dirty="0" smtClean="0"/>
              <a:t>(</a:t>
            </a:r>
            <a:r>
              <a:rPr lang="zh-TW" altLang="en-US" dirty="0" smtClean="0"/>
              <a:t>抱歉我這裡用蘋果並沒有任何影射意味，請不用過度聯想</a:t>
            </a:r>
            <a:r>
              <a:rPr lang="en-US" altLang="zh-TW" dirty="0" smtClean="0"/>
              <a:t>)</a:t>
            </a:r>
          </a:p>
        </p:txBody>
      </p:sp>
      <p:sp>
        <p:nvSpPr>
          <p:cNvPr id="4" name="投影片編號版面配置區 3"/>
          <p:cNvSpPr>
            <a:spLocks noGrp="1"/>
          </p:cNvSpPr>
          <p:nvPr>
            <p:ph type="sldNum" sz="quarter" idx="10"/>
          </p:nvPr>
        </p:nvSpPr>
        <p:spPr/>
        <p:txBody>
          <a:bodyPr/>
          <a:lstStyle/>
          <a:p>
            <a:pPr>
              <a:defRPr/>
            </a:pPr>
            <a:fld id="{FC1E03FE-E821-4547-9BC0-A6E413AFFCE3}" type="slidenum">
              <a:rPr lang="zh-TW" altLang="en-US" smtClean="0"/>
              <a:pPr>
                <a:defRPr/>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文字方塊 9"/>
          <p:cNvSpPr txBox="1">
            <a:spLocks noChangeArrowheads="1"/>
          </p:cNvSpPr>
          <p:nvPr userDrawn="1"/>
        </p:nvSpPr>
        <p:spPr bwMode="auto">
          <a:xfrm>
            <a:off x="0" y="6630988"/>
            <a:ext cx="5392738"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1100" dirty="0">
                <a:latin typeface="Verdana" pitchFamily="34" charset="0"/>
              </a:rPr>
              <a:t>中華電信版權所有</a:t>
            </a:r>
            <a:r>
              <a:rPr lang="en-US" altLang="zh-TW" sz="1100" dirty="0"/>
              <a:t>© </a:t>
            </a:r>
            <a:r>
              <a:rPr kumimoji="0" lang="en-US" altLang="zh-TW" sz="1100" dirty="0" smtClean="0">
                <a:latin typeface="Verdana" pitchFamily="34" charset="0"/>
              </a:rPr>
              <a:t>2013 </a:t>
            </a:r>
            <a:r>
              <a:rPr kumimoji="0" lang="en-US" altLang="zh-TW" sz="1100" dirty="0">
                <a:latin typeface="Verdana" pitchFamily="34" charset="0"/>
              </a:rPr>
              <a:t>Chunghwa Telecom All Rights Reserved.</a:t>
            </a:r>
          </a:p>
          <a:p>
            <a:pPr eaLnBrk="1" hangingPunct="1"/>
            <a:endParaRPr kumimoji="0" lang="zh-TW" altLang="en-US" dirty="0">
              <a:latin typeface="Verdana" pitchFamily="34" charset="0"/>
            </a:endParaRPr>
          </a:p>
        </p:txBody>
      </p:sp>
      <p:sp>
        <p:nvSpPr>
          <p:cNvPr id="3074" name="Rectangle 2"/>
          <p:cNvSpPr>
            <a:spLocks noGrp="1" noChangeArrowheads="1"/>
          </p:cNvSpPr>
          <p:nvPr>
            <p:ph type="ctrTitle"/>
          </p:nvPr>
        </p:nvSpPr>
        <p:spPr>
          <a:xfrm>
            <a:off x="3059832" y="1916832"/>
            <a:ext cx="5832648" cy="1435224"/>
          </a:xfrm>
          <a:noFill/>
          <a:ln w="9525">
            <a:noFill/>
            <a:miter lim="800000"/>
            <a:headEnd/>
            <a:tailEnd/>
          </a:ln>
          <a:effectLst/>
        </p:spPr>
        <p:txBody>
          <a:bodyPr anchor="ctr"/>
          <a:lstStyle>
            <a:lvl1pPr algn="r">
              <a:defRPr lang="en-US" altLang="zh-TW" sz="48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effectLst>
                  <a:reflection blurRad="6350" stA="55000" endA="300" endPos="45500" dir="5400000" sy="-100000" algn="bl" rotWithShape="0"/>
                </a:effectLst>
                <a:latin typeface="微軟正黑體" pitchFamily="34" charset="-120"/>
                <a:ea typeface="微軟正黑體" pitchFamily="34" charset="-120"/>
                <a:cs typeface="+mj-cs"/>
              </a:defRPr>
            </a:lvl1pPr>
          </a:lstStyle>
          <a:p>
            <a:pPr lvl="0"/>
            <a:r>
              <a:rPr lang="zh-TW" altLang="en-US" smtClean="0"/>
              <a:t>按一下以編輯母片標題樣式</a:t>
            </a:r>
            <a:endParaRPr lang="en-US" altLang="zh-TW" dirty="0"/>
          </a:p>
        </p:txBody>
      </p:sp>
      <p:sp>
        <p:nvSpPr>
          <p:cNvPr id="3075" name="Rectangle 3"/>
          <p:cNvSpPr>
            <a:spLocks noGrp="1" noChangeArrowheads="1"/>
          </p:cNvSpPr>
          <p:nvPr>
            <p:ph type="subTitle" idx="1"/>
          </p:nvPr>
        </p:nvSpPr>
        <p:spPr>
          <a:xfrm>
            <a:off x="4355976" y="3501008"/>
            <a:ext cx="4536504" cy="381000"/>
          </a:xfrm>
        </p:spPr>
        <p:txBody>
          <a:bodyPr/>
          <a:lstStyle>
            <a:lvl1pPr marL="0" indent="0" algn="r">
              <a:buFont typeface="Wingdings" pitchFamily="2" charset="2"/>
              <a:buNone/>
              <a:defRPr sz="1800">
                <a:solidFill>
                  <a:schemeClr val="bg2">
                    <a:lumMod val="10000"/>
                  </a:schemeClr>
                </a:solidFill>
                <a:latin typeface="微軟正黑體" pitchFamily="34" charset="-120"/>
                <a:ea typeface="微軟正黑體" pitchFamily="34" charset="-120"/>
              </a:defRPr>
            </a:lvl1pPr>
          </a:lstStyle>
          <a:p>
            <a:r>
              <a:rPr lang="zh-TW" altLang="en-US" dirty="0" smtClean="0"/>
              <a:t>按一下以編輯母片副標題樣式</a:t>
            </a:r>
            <a:endParaRPr lang="en-US" altLang="zh-TW" dirty="0"/>
          </a:p>
        </p:txBody>
      </p:sp>
    </p:spTree>
    <p:extLst>
      <p:ext uri="{BB962C8B-B14F-4D97-AF65-F5344CB8AC3E}">
        <p14:creationId xmlns="" xmlns:p14="http://schemas.microsoft.com/office/powerpoint/2010/main" val="1632771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extLst>
      <p:ext uri="{BB962C8B-B14F-4D97-AF65-F5344CB8AC3E}">
        <p14:creationId xmlns="" xmlns:p14="http://schemas.microsoft.com/office/powerpoint/2010/main" val="3193800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7"/>
          <p:cNvSpPr>
            <a:spLocks noChangeArrowheads="1"/>
          </p:cNvSpPr>
          <p:nvPr/>
        </p:nvSpPr>
        <p:spPr bwMode="auto">
          <a:xfrm>
            <a:off x="8215313" y="6357938"/>
            <a:ext cx="714375" cy="357187"/>
          </a:xfrm>
          <a:prstGeom prst="rect">
            <a:avLst/>
          </a:prstGeom>
          <a:solidFill>
            <a:schemeClr val="accent1"/>
          </a:solidFill>
          <a:ln w="9525" algn="ctr">
            <a:solidFill>
              <a:schemeClr val="tx1"/>
            </a:solidFill>
            <a:round/>
            <a:headEnd/>
            <a:tailEnd/>
          </a:ln>
        </p:spPr>
        <p:txBody>
          <a:bodyPr/>
          <a:lstStyle/>
          <a:p>
            <a:pPr algn="r"/>
            <a:endParaRPr kumimoji="0" lang="zh-TW" altLang="en-US"/>
          </a:p>
        </p:txBody>
      </p:sp>
      <p:sp>
        <p:nvSpPr>
          <p:cNvPr id="5" name="矩形 9"/>
          <p:cNvSpPr>
            <a:spLocks noChangeArrowheads="1"/>
          </p:cNvSpPr>
          <p:nvPr/>
        </p:nvSpPr>
        <p:spPr bwMode="auto">
          <a:xfrm>
            <a:off x="7786688" y="6286500"/>
            <a:ext cx="1285875" cy="500063"/>
          </a:xfrm>
          <a:prstGeom prst="rect">
            <a:avLst/>
          </a:prstGeom>
          <a:solidFill>
            <a:schemeClr val="bg1"/>
          </a:solidFill>
          <a:ln w="9525" algn="ctr">
            <a:solidFill>
              <a:schemeClr val="bg1"/>
            </a:solidFill>
            <a:round/>
            <a:headEnd/>
            <a:tailEnd/>
          </a:ln>
        </p:spPr>
        <p:txBody>
          <a:bodyPr/>
          <a:lstStyle/>
          <a:p>
            <a:pPr algn="r"/>
            <a:endParaRPr kumimoji="0" lang="zh-TW" altLang="en-US"/>
          </a:p>
        </p:txBody>
      </p:sp>
      <p:sp>
        <p:nvSpPr>
          <p:cNvPr id="6" name="文字方塊 10"/>
          <p:cNvSpPr txBox="1">
            <a:spLocks noChangeArrowheads="1"/>
          </p:cNvSpPr>
          <p:nvPr userDrawn="1"/>
        </p:nvSpPr>
        <p:spPr bwMode="auto">
          <a:xfrm>
            <a:off x="8394700" y="6464300"/>
            <a:ext cx="785813"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42D7C80D-BD5F-45C7-B6ED-1770040C5A07}" type="slidenum">
              <a:rPr kumimoji="0" lang="zh-TW" altLang="en-US" sz="1200">
                <a:solidFill>
                  <a:srgbClr val="161616"/>
                </a:solidFill>
                <a:latin typeface="Verdana" pitchFamily="34" charset="0"/>
                <a:ea typeface="Arial Unicode MS" pitchFamily="34" charset="-120"/>
                <a:cs typeface="Arial Unicode MS" pitchFamily="34" charset="-120"/>
              </a:rPr>
              <a:pPr eaLnBrk="1" hangingPunct="1"/>
              <a:t>‹#›</a:t>
            </a:fld>
            <a:endParaRPr kumimoji="0" lang="en-US" altLang="zh-TW" sz="1200">
              <a:solidFill>
                <a:srgbClr val="161616"/>
              </a:solidFill>
              <a:latin typeface="Verdana" pitchFamily="34" charset="0"/>
              <a:ea typeface="Arial Unicode MS" pitchFamily="34" charset="-120"/>
              <a:cs typeface="Arial Unicode MS" pitchFamily="34" charset="-120"/>
            </a:endParaRPr>
          </a:p>
        </p:txBody>
      </p:sp>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 xmlns:p14="http://schemas.microsoft.com/office/powerpoint/2010/main" val="16652960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179388" y="115888"/>
            <a:ext cx="7054892" cy="792162"/>
          </a:xfrm>
        </p:spPr>
        <p:txBody>
          <a:bodyPr/>
          <a:lstStyle/>
          <a:p>
            <a:r>
              <a:rPr lang="zh-TW" altLang="en-US" smtClean="0"/>
              <a:t>按一下以編輯母片標題樣式</a:t>
            </a:r>
            <a:endParaRPr lang="zh-TW" altLang="en-US"/>
          </a:p>
        </p:txBody>
      </p:sp>
    </p:spTree>
    <p:extLst>
      <p:ext uri="{BB962C8B-B14F-4D97-AF65-F5344CB8AC3E}">
        <p14:creationId xmlns="" xmlns:p14="http://schemas.microsoft.com/office/powerpoint/2010/main" val="24136818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179388" y="115888"/>
            <a:ext cx="7030616" cy="792162"/>
          </a:xfrm>
        </p:spPr>
        <p:txBody>
          <a:bodyPr/>
          <a:lstStyle/>
          <a:p>
            <a:r>
              <a:rPr lang="zh-TW" altLang="en-US" smtClean="0"/>
              <a:t>按一下以編輯母片標題樣式</a:t>
            </a:r>
            <a:endParaRPr lang="zh-TW" altLang="en-US"/>
          </a:p>
        </p:txBody>
      </p:sp>
      <p:sp>
        <p:nvSpPr>
          <p:cNvPr id="4" name="內容版面配置區 3"/>
          <p:cNvSpPr>
            <a:spLocks noGrp="1"/>
          </p:cNvSpPr>
          <p:nvPr>
            <p:ph sz="quarter" idx="10"/>
          </p:nvPr>
        </p:nvSpPr>
        <p:spPr>
          <a:xfrm>
            <a:off x="219603" y="1438804"/>
            <a:ext cx="4166129" cy="4445529"/>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內容版面配置區 3"/>
          <p:cNvSpPr>
            <a:spLocks noGrp="1"/>
          </p:cNvSpPr>
          <p:nvPr>
            <p:ph sz="quarter" idx="11"/>
          </p:nvPr>
        </p:nvSpPr>
        <p:spPr>
          <a:xfrm>
            <a:off x="4504267" y="1447265"/>
            <a:ext cx="4445000" cy="444552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 xmlns:p14="http://schemas.microsoft.com/office/powerpoint/2010/main" val="23056644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自訂版面配置">
    <p:spTree>
      <p:nvGrpSpPr>
        <p:cNvPr id="1" name=""/>
        <p:cNvGrpSpPr/>
        <p:nvPr/>
      </p:nvGrpSpPr>
      <p:grpSpPr>
        <a:xfrm>
          <a:off x="0" y="0"/>
          <a:ext cx="0" cy="0"/>
          <a:chOff x="0" y="0"/>
          <a:chExt cx="0" cy="0"/>
        </a:xfrm>
      </p:grpSpPr>
      <p:pic>
        <p:nvPicPr>
          <p:cNvPr id="3" name="Picture 9" descr="bg_line"/>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1" descr="20090805_00_04"/>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85763" y="6286500"/>
            <a:ext cx="3810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5" name="投影片編號版面配置區 2"/>
          <p:cNvSpPr>
            <a:spLocks noGrp="1"/>
          </p:cNvSpPr>
          <p:nvPr>
            <p:ph type="sldNum" sz="quarter" idx="10"/>
          </p:nvPr>
        </p:nvSpPr>
        <p:spPr>
          <a:xfrm>
            <a:off x="6996113" y="6573838"/>
            <a:ext cx="2133600" cy="277812"/>
          </a:xfrm>
          <a:prstGeom prst="rect">
            <a:avLst/>
          </a:prstGeom>
        </p:spPr>
        <p:txBody>
          <a:bodyPr/>
          <a:lstStyle>
            <a:lvl1pPr>
              <a:defRPr>
                <a:latin typeface="Arial" charset="0"/>
                <a:ea typeface="新細明體" charset="-120"/>
              </a:defRPr>
            </a:lvl1pPr>
          </a:lstStyle>
          <a:p>
            <a:pPr>
              <a:defRPr/>
            </a:pPr>
            <a:fld id="{C580077F-31A6-47D1-9528-C55F782F34E7}" type="slidenum">
              <a:rPr lang="en-US" altLang="zh-TW" smtClean="0"/>
              <a:pPr>
                <a:defRPr/>
              </a:pPr>
              <a:t>‹#›</a:t>
            </a:fld>
            <a:endParaRPr lang="en-US" altLang="zh-TW" dirty="0"/>
          </a:p>
        </p:txBody>
      </p:sp>
    </p:spTree>
    <p:extLst>
      <p:ext uri="{BB962C8B-B14F-4D97-AF65-F5344CB8AC3E}">
        <p14:creationId xmlns="" xmlns:p14="http://schemas.microsoft.com/office/powerpoint/2010/main" val="22460793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自訂版面配置">
    <p:spTree>
      <p:nvGrpSpPr>
        <p:cNvPr id="1" name=""/>
        <p:cNvGrpSpPr/>
        <p:nvPr/>
      </p:nvGrpSpPr>
      <p:grpSpPr>
        <a:xfrm>
          <a:off x="0" y="0"/>
          <a:ext cx="0" cy="0"/>
          <a:chOff x="0" y="0"/>
          <a:chExt cx="0" cy="0"/>
        </a:xfrm>
      </p:grpSpPr>
      <p:sp>
        <p:nvSpPr>
          <p:cNvPr id="4" name="投影片編號版面配置區 3"/>
          <p:cNvSpPr txBox="1">
            <a:spLocks/>
          </p:cNvSpPr>
          <p:nvPr userDrawn="1"/>
        </p:nvSpPr>
        <p:spPr>
          <a:xfrm>
            <a:off x="4318000" y="6494463"/>
            <a:ext cx="874713" cy="363537"/>
          </a:xfrm>
          <a:prstGeom prst="rect">
            <a:avLst/>
          </a:prstGeom>
        </p:spPr>
        <p:txBody>
          <a:bodyPr anchor="ctr"/>
          <a:lstStyle>
            <a:lvl1pPr algn="l" rtl="0" fontAlgn="base">
              <a:spcBef>
                <a:spcPct val="0"/>
              </a:spcBef>
              <a:spcAft>
                <a:spcPct val="0"/>
              </a:spcAft>
              <a:defRPr kumimoji="1" lang="en-US" altLang="zh-TW" sz="1400" kern="1200" smtClean="0">
                <a:solidFill>
                  <a:schemeClr val="tx1">
                    <a:tint val="75000"/>
                  </a:schemeClr>
                </a:solidFill>
                <a:latin typeface="微軟正黑體" pitchFamily="34" charset="-120"/>
                <a:ea typeface="微軟正黑體" pitchFamily="34" charset="-120"/>
                <a:cs typeface="+mn-cs"/>
              </a:defRPr>
            </a:lvl1pPr>
          </a:lstStyle>
          <a:p>
            <a:pPr algn="ctr">
              <a:defRPr/>
            </a:pPr>
            <a:fld id="{24F4D33A-0965-4874-A9BC-E81DC6A4B960}" type="slidenum">
              <a:rPr smtClean="0"/>
              <a:pPr algn="ctr">
                <a:defRPr/>
              </a:pPr>
              <a:t>‹#›</a:t>
            </a:fld>
            <a:endParaRPr lang="zh-TW" altLang="en-US" dirty="0"/>
          </a:p>
        </p:txBody>
      </p:sp>
      <p:sp>
        <p:nvSpPr>
          <p:cNvPr id="2" name="標題 1"/>
          <p:cNvSpPr>
            <a:spLocks noGrp="1"/>
          </p:cNvSpPr>
          <p:nvPr>
            <p:ph type="title"/>
          </p:nvPr>
        </p:nvSpPr>
        <p:spPr/>
        <p:txBody>
          <a:bodyPr/>
          <a:lstStyle>
            <a:lvl1pPr>
              <a:defRPr>
                <a:solidFill>
                  <a:srgbClr val="000099"/>
                </a:solidFill>
              </a:defRPr>
            </a:lvl1pPr>
          </a:lstStyle>
          <a:p>
            <a:r>
              <a:rPr lang="zh-TW" altLang="en-US" dirty="0" smtClean="0"/>
              <a:t>按一下以編輯母片標題樣式</a:t>
            </a:r>
            <a:endParaRPr lang="zh-TW" altLang="en-US" dirty="0"/>
          </a:p>
        </p:txBody>
      </p:sp>
      <p:sp>
        <p:nvSpPr>
          <p:cNvPr id="5" name="內容版面配置區 4"/>
          <p:cNvSpPr>
            <a:spLocks noGrp="1"/>
          </p:cNvSpPr>
          <p:nvPr>
            <p:ph sz="quarter" idx="11"/>
          </p:nvPr>
        </p:nvSpPr>
        <p:spPr>
          <a:xfrm>
            <a:off x="254130" y="1199656"/>
            <a:ext cx="8590067" cy="5246114"/>
          </a:xfrm>
        </p:spPr>
        <p:txBody>
          <a:bodyPr/>
          <a:lstStyle>
            <a:lvl1pPr>
              <a:defRPr baseline="0"/>
            </a:lvl1pPr>
            <a:lvl2pPr>
              <a:defRPr baseline="0"/>
            </a:lvl2pPr>
            <a:lvl3pPr>
              <a:defRPr baseline="0">
                <a:solidFill>
                  <a:srgbClr val="CC6600"/>
                </a:solidFill>
              </a:defRPr>
            </a:lvl3pPr>
            <a:lvl4pPr>
              <a:defRPr baseline="0">
                <a:solidFill>
                  <a:srgbClr val="008000"/>
                </a:solidFill>
              </a:defRPr>
            </a:lvl4pPr>
            <a:lvl5pPr>
              <a:defRPr baseline="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 xmlns:p14="http://schemas.microsoft.com/office/powerpoint/2010/main" val="1001951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39750" y="1196975"/>
            <a:ext cx="8135938"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2" name="Rectangle 2"/>
          <p:cNvSpPr>
            <a:spLocks noGrp="1" noChangeArrowheads="1"/>
          </p:cNvSpPr>
          <p:nvPr>
            <p:ph type="title"/>
          </p:nvPr>
        </p:nvSpPr>
        <p:spPr bwMode="gray">
          <a:xfrm>
            <a:off x="179388" y="115888"/>
            <a:ext cx="6840537" cy="792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8" name="文字方塊 20"/>
          <p:cNvSpPr txBox="1">
            <a:spLocks noChangeArrowheads="1"/>
          </p:cNvSpPr>
          <p:nvPr/>
        </p:nvSpPr>
        <p:spPr bwMode="auto">
          <a:xfrm>
            <a:off x="8501653" y="6593772"/>
            <a:ext cx="618071"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CA385785-8759-40EE-A006-3D330626DA2A}" type="slidenum">
              <a:rPr kumimoji="0" lang="zh-TW" altLang="en-US" sz="1200" smtClean="0">
                <a:solidFill>
                  <a:srgbClr val="161616"/>
                </a:solidFill>
                <a:latin typeface="微軟正黑體" pitchFamily="34" charset="-120"/>
                <a:ea typeface="微軟正黑體" pitchFamily="34" charset="-120"/>
                <a:cs typeface="Arial Unicode MS" pitchFamily="34" charset="-120"/>
              </a:rPr>
              <a:pPr eaLnBrk="1" hangingPunct="1"/>
              <a:t>‹#›</a:t>
            </a:fld>
            <a:endParaRPr kumimoji="0" lang="en-US" altLang="zh-TW" sz="1200" dirty="0">
              <a:solidFill>
                <a:srgbClr val="161616"/>
              </a:solidFill>
              <a:latin typeface="微軟正黑體" pitchFamily="34" charset="-120"/>
              <a:ea typeface="微軟正黑體" pitchFamily="34" charset="-120"/>
              <a:cs typeface="Arial Unicode MS" pitchFamily="34" charset="-120"/>
            </a:endParaRPr>
          </a:p>
        </p:txBody>
      </p:sp>
      <p:pic>
        <p:nvPicPr>
          <p:cNvPr id="26" name="Picture 3" descr="E:\其他\企業識別系統圖\200907-new\logo-雙語.wmf"/>
          <p:cNvPicPr>
            <a:picLocks noChangeAspect="1" noChangeArrowheads="1"/>
          </p:cNvPicPr>
          <p:nvPr/>
        </p:nvPicPr>
        <p:blipFill>
          <a:blip r:embed="rId10" cstate="print"/>
          <a:srcRect/>
          <a:stretch>
            <a:fillRect/>
          </a:stretch>
        </p:blipFill>
        <p:spPr bwMode="auto">
          <a:xfrm>
            <a:off x="7235825" y="82550"/>
            <a:ext cx="1657350" cy="538163"/>
          </a:xfrm>
          <a:prstGeom prst="rect">
            <a:avLst/>
          </a:prstGeom>
          <a:ln>
            <a:noFill/>
          </a:ln>
          <a:effectLst>
            <a:outerShdw blurRad="50800" dist="25400" dir="4200000" algn="tl" rotWithShape="0">
              <a:schemeClr val="accent3"/>
            </a:outerShdw>
          </a:effectLst>
        </p:spPr>
      </p:pic>
      <p:pic>
        <p:nvPicPr>
          <p:cNvPr id="1030" name="圖片 8" descr="refrish your life.png"/>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0" y="6003925"/>
            <a:ext cx="636428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文字方塊 8"/>
          <p:cNvSpPr txBox="1">
            <a:spLocks noChangeArrowheads="1"/>
          </p:cNvSpPr>
          <p:nvPr/>
        </p:nvSpPr>
        <p:spPr bwMode="auto">
          <a:xfrm>
            <a:off x="-93663" y="6664325"/>
            <a:ext cx="5114926"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900" dirty="0">
                <a:latin typeface="Verdana" pitchFamily="34" charset="0"/>
              </a:rPr>
              <a:t>中華電信版權所有</a:t>
            </a:r>
            <a:r>
              <a:rPr lang="en-US" altLang="zh-TW" sz="900" dirty="0"/>
              <a:t>© </a:t>
            </a:r>
            <a:r>
              <a:rPr kumimoji="0" lang="en-US" altLang="zh-TW" sz="900" dirty="0" smtClean="0">
                <a:latin typeface="Verdana" pitchFamily="34" charset="0"/>
              </a:rPr>
              <a:t>2013 </a:t>
            </a:r>
            <a:r>
              <a:rPr kumimoji="0" lang="en-US" altLang="zh-TW" sz="900" dirty="0">
                <a:latin typeface="Verdana" pitchFamily="34" charset="0"/>
              </a:rPr>
              <a:t>Chunghwa Telecom All Rights Reserved.</a:t>
            </a:r>
          </a:p>
          <a:p>
            <a:pPr eaLnBrk="1" hangingPunct="1"/>
            <a:endParaRPr kumimoji="0" lang="zh-TW" altLang="en-US" dirty="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834" r:id="rId1"/>
    <p:sldLayoutId id="2147483831" r:id="rId2"/>
    <p:sldLayoutId id="2147483835" r:id="rId3"/>
    <p:sldLayoutId id="2147483832" r:id="rId4"/>
    <p:sldLayoutId id="2147483833" r:id="rId5"/>
    <p:sldLayoutId id="2147483841" r:id="rId6"/>
    <p:sldLayoutId id="2147483859" r:id="rId7"/>
  </p:sldLayoutIdLst>
  <p:timing>
    <p:tnLst>
      <p:par>
        <p:cTn id="1" dur="indefinite" restart="never" nodeType="tmRoot"/>
      </p:par>
    </p:tnLst>
  </p:timing>
  <p:hf sldNum="0" hdr="0" ftr="0" dt="0"/>
  <p:txStyles>
    <p:titleStyle>
      <a:lvl1pPr algn="l" rtl="0" fontAlgn="base">
        <a:spcBef>
          <a:spcPct val="0"/>
        </a:spcBef>
        <a:spcAft>
          <a:spcPct val="0"/>
        </a:spcAft>
        <a:defRPr sz="44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effectLst>
            <a:reflection blurRad="6350" stA="55000" endA="300" endPos="45500" dir="5400000" sy="-100000" algn="bl" rotWithShape="0"/>
          </a:effectLst>
          <a:latin typeface="微軟正黑體" pitchFamily="34" charset="-120"/>
          <a:ea typeface="微軟正黑體" pitchFamily="34" charset="-120"/>
          <a:cs typeface="+mj-cs"/>
        </a:defRPr>
      </a:lvl1pPr>
      <a:lvl2pPr algn="l" rtl="0" fontAlgn="base">
        <a:spcBef>
          <a:spcPct val="0"/>
        </a:spcBef>
        <a:spcAft>
          <a:spcPct val="0"/>
        </a:spcAft>
        <a:defRPr sz="4400" b="1">
          <a:solidFill>
            <a:schemeClr val="tx1"/>
          </a:solidFill>
          <a:latin typeface="微軟正黑體" pitchFamily="34" charset="-120"/>
          <a:ea typeface="微軟正黑體" pitchFamily="34" charset="-120"/>
        </a:defRPr>
      </a:lvl2pPr>
      <a:lvl3pPr algn="l" rtl="0" fontAlgn="base">
        <a:spcBef>
          <a:spcPct val="0"/>
        </a:spcBef>
        <a:spcAft>
          <a:spcPct val="0"/>
        </a:spcAft>
        <a:defRPr sz="4400" b="1">
          <a:solidFill>
            <a:schemeClr val="tx1"/>
          </a:solidFill>
          <a:latin typeface="微軟正黑體" pitchFamily="34" charset="-120"/>
          <a:ea typeface="微軟正黑體" pitchFamily="34" charset="-120"/>
        </a:defRPr>
      </a:lvl3pPr>
      <a:lvl4pPr algn="l" rtl="0" fontAlgn="base">
        <a:spcBef>
          <a:spcPct val="0"/>
        </a:spcBef>
        <a:spcAft>
          <a:spcPct val="0"/>
        </a:spcAft>
        <a:defRPr sz="4400" b="1">
          <a:solidFill>
            <a:schemeClr val="tx1"/>
          </a:solidFill>
          <a:latin typeface="微軟正黑體" pitchFamily="34" charset="-120"/>
          <a:ea typeface="微軟正黑體" pitchFamily="34" charset="-120"/>
        </a:defRPr>
      </a:lvl4pPr>
      <a:lvl5pPr algn="l" rtl="0" fontAlgn="base">
        <a:spcBef>
          <a:spcPct val="0"/>
        </a:spcBef>
        <a:spcAft>
          <a:spcPct val="0"/>
        </a:spcAft>
        <a:defRPr sz="4400" b="1">
          <a:solidFill>
            <a:schemeClr val="tx1"/>
          </a:solidFill>
          <a:latin typeface="微軟正黑體" pitchFamily="34" charset="-120"/>
          <a:ea typeface="微軟正黑體" pitchFamily="34" charset="-12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fontAlgn="base">
        <a:spcBef>
          <a:spcPct val="20000"/>
        </a:spcBef>
        <a:spcAft>
          <a:spcPct val="0"/>
        </a:spcAft>
        <a:buClr>
          <a:schemeClr val="tx2"/>
        </a:buClr>
        <a:buFont typeface="Wingdings" pitchFamily="2" charset="2"/>
        <a:buChar char="v"/>
        <a:defRPr sz="2400" b="1">
          <a:solidFill>
            <a:srgbClr val="161616"/>
          </a:solidFill>
          <a:latin typeface="微軟正黑體" pitchFamily="34" charset="-120"/>
          <a:ea typeface="微軟正黑體" pitchFamily="34" charset="-120"/>
          <a:cs typeface="+mn-cs"/>
        </a:defRPr>
      </a:lvl1pPr>
      <a:lvl2pPr marL="742950" indent="-285750" algn="l" rtl="0" fontAlgn="base">
        <a:spcBef>
          <a:spcPct val="20000"/>
        </a:spcBef>
        <a:spcAft>
          <a:spcPct val="0"/>
        </a:spcAft>
        <a:buClr>
          <a:schemeClr val="accent1"/>
        </a:buClr>
        <a:buFont typeface="Wingdings" pitchFamily="2" charset="2"/>
        <a:buChar char="§"/>
        <a:defRPr sz="2200">
          <a:solidFill>
            <a:srgbClr val="161616"/>
          </a:solidFill>
          <a:latin typeface="微軟正黑體" pitchFamily="34" charset="-120"/>
          <a:ea typeface="微軟正黑體" pitchFamily="34" charset="-120"/>
        </a:defRPr>
      </a:lvl2pPr>
      <a:lvl3pPr marL="1143000" indent="-228600" algn="l" rtl="0" fontAlgn="base">
        <a:spcBef>
          <a:spcPct val="20000"/>
        </a:spcBef>
        <a:spcAft>
          <a:spcPct val="0"/>
        </a:spcAft>
        <a:buClr>
          <a:schemeClr val="tx1"/>
        </a:buClr>
        <a:buChar char="•"/>
        <a:defRPr sz="2000">
          <a:solidFill>
            <a:srgbClr val="161616"/>
          </a:solidFill>
          <a:latin typeface="微軟正黑體" pitchFamily="34" charset="-120"/>
          <a:ea typeface="微軟正黑體" pitchFamily="34" charset="-120"/>
        </a:defRPr>
      </a:lvl3pPr>
      <a:lvl4pPr marL="1600200" indent="-228600" algn="l" rtl="0" fontAlgn="base">
        <a:spcBef>
          <a:spcPct val="20000"/>
        </a:spcBef>
        <a:spcAft>
          <a:spcPct val="0"/>
        </a:spcAft>
        <a:buChar char="–"/>
        <a:defRPr sz="1600">
          <a:solidFill>
            <a:srgbClr val="161616"/>
          </a:solidFill>
          <a:latin typeface="微軟正黑體" pitchFamily="34" charset="-120"/>
          <a:ea typeface="微軟正黑體" pitchFamily="34" charset="-120"/>
        </a:defRPr>
      </a:lvl4pPr>
      <a:lvl5pPr marL="2057400" indent="-228600" algn="l" rtl="0" fontAlgn="base">
        <a:spcBef>
          <a:spcPct val="20000"/>
        </a:spcBef>
        <a:spcAft>
          <a:spcPct val="0"/>
        </a:spcAft>
        <a:buChar char="»"/>
        <a:defRPr sz="1600">
          <a:solidFill>
            <a:srgbClr val="161616"/>
          </a:solidFill>
          <a:latin typeface="微軟正黑體" pitchFamily="34" charset="-120"/>
          <a:ea typeface="微軟正黑體" pitchFamily="34" charset="-120"/>
        </a:defRPr>
      </a:lvl5pPr>
      <a:lvl6pPr marL="2514600" indent="-228600" algn="l" rtl="0" eaLnBrk="1" fontAlgn="base" hangingPunct="1">
        <a:spcBef>
          <a:spcPct val="20000"/>
        </a:spcBef>
        <a:spcAft>
          <a:spcPct val="0"/>
        </a:spcAft>
        <a:buChar char="»"/>
        <a:defRPr sz="1600">
          <a:solidFill>
            <a:schemeClr val="tx1"/>
          </a:solidFill>
          <a:latin typeface="Arial" charset="0"/>
        </a:defRPr>
      </a:lvl6pPr>
      <a:lvl7pPr marL="2971800" indent="-228600" algn="l" rtl="0" eaLnBrk="1" fontAlgn="base" hangingPunct="1">
        <a:spcBef>
          <a:spcPct val="20000"/>
        </a:spcBef>
        <a:spcAft>
          <a:spcPct val="0"/>
        </a:spcAft>
        <a:buChar char="»"/>
        <a:defRPr sz="1600">
          <a:solidFill>
            <a:schemeClr val="tx1"/>
          </a:solidFill>
          <a:latin typeface="Arial" charset="0"/>
        </a:defRPr>
      </a:lvl7pPr>
      <a:lvl8pPr marL="3429000" indent="-228600" algn="l" rtl="0" eaLnBrk="1" fontAlgn="base" hangingPunct="1">
        <a:spcBef>
          <a:spcPct val="20000"/>
        </a:spcBef>
        <a:spcAft>
          <a:spcPct val="0"/>
        </a:spcAft>
        <a:buChar char="»"/>
        <a:defRPr sz="1600">
          <a:solidFill>
            <a:schemeClr val="tx1"/>
          </a:solidFill>
          <a:latin typeface="Arial" charset="0"/>
        </a:defRPr>
      </a:lvl8pPr>
      <a:lvl9pPr marL="3886200" indent="-228600" algn="l" rtl="0" eaLnBrk="1" fontAlgn="base" hangingPunct="1">
        <a:spcBef>
          <a:spcPct val="20000"/>
        </a:spcBef>
        <a:spcAft>
          <a:spcPct val="0"/>
        </a:spcAft>
        <a:buChar char="»"/>
        <a:defRPr sz="16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27.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jpe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gif"/><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thome.com.tw/node/7249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58779" y="1916832"/>
            <a:ext cx="7833701" cy="1435224"/>
          </a:xfrm>
        </p:spPr>
        <p:txBody>
          <a:bodyPr>
            <a:normAutofit/>
          </a:bodyPr>
          <a:lstStyle/>
          <a:p>
            <a:r>
              <a:rPr lang="zh-TW" altLang="en-US" dirty="0" smtClean="0">
                <a:effectLst/>
              </a:rPr>
              <a:t>行動應用程式</a:t>
            </a:r>
            <a:r>
              <a:rPr lang="zh-TW" altLang="en-US" dirty="0" smtClean="0">
                <a:effectLst/>
              </a:rPr>
              <a:t>檢測與鑑識</a:t>
            </a:r>
            <a:endParaRPr lang="zh-TW" altLang="en-US" dirty="0">
              <a:effectLst/>
            </a:endParaRPr>
          </a:p>
        </p:txBody>
      </p:sp>
      <p:sp>
        <p:nvSpPr>
          <p:cNvPr id="6" name="副標題 2"/>
          <p:cNvSpPr>
            <a:spLocks noGrp="1"/>
          </p:cNvSpPr>
          <p:nvPr>
            <p:ph type="subTitle" idx="1"/>
          </p:nvPr>
        </p:nvSpPr>
        <p:spPr>
          <a:xfrm>
            <a:off x="3705726" y="4097773"/>
            <a:ext cx="5129003" cy="1950101"/>
          </a:xfrm>
        </p:spPr>
        <p:txBody>
          <a:bodyPr/>
          <a:lstStyle/>
          <a:p>
            <a:pPr eaLnBrk="1" hangingPunct="1"/>
            <a:r>
              <a:rPr lang="zh-TW" altLang="zh-TW" sz="2400" dirty="0" smtClean="0">
                <a:solidFill>
                  <a:srgbClr val="0000FF"/>
                </a:solidFill>
              </a:rPr>
              <a:t>中華電信資安監控中心</a:t>
            </a:r>
            <a:endParaRPr lang="en-US" altLang="zh-TW" sz="2400" dirty="0" smtClean="0">
              <a:solidFill>
                <a:srgbClr val="0000FF"/>
              </a:solidFill>
            </a:endParaRPr>
          </a:p>
          <a:p>
            <a:pPr eaLnBrk="1" hangingPunct="1"/>
            <a:r>
              <a:rPr lang="en-US" altLang="zh-TW" sz="2400" dirty="0" smtClean="0">
                <a:solidFill>
                  <a:srgbClr val="0000FF"/>
                </a:solidFill>
              </a:rPr>
              <a:t>2014 </a:t>
            </a:r>
            <a:r>
              <a:rPr lang="zh-TW" altLang="en-US" sz="2400" dirty="0" smtClean="0">
                <a:solidFill>
                  <a:srgbClr val="0000FF"/>
                </a:solidFill>
              </a:rPr>
              <a:t>年 </a:t>
            </a:r>
            <a:r>
              <a:rPr lang="en-US" altLang="zh-TW" sz="2400" dirty="0" smtClean="0">
                <a:solidFill>
                  <a:srgbClr val="0000FF"/>
                </a:solidFill>
              </a:rPr>
              <a:t>8</a:t>
            </a:r>
            <a:r>
              <a:rPr lang="zh-TW" altLang="en-US" sz="2400" dirty="0" smtClean="0">
                <a:solidFill>
                  <a:srgbClr val="0000FF"/>
                </a:solidFill>
              </a:rPr>
              <a:t> 月 </a:t>
            </a:r>
            <a:r>
              <a:rPr lang="en-US" altLang="zh-TW" sz="2400" dirty="0" smtClean="0">
                <a:solidFill>
                  <a:srgbClr val="0000FF"/>
                </a:solidFill>
              </a:rPr>
              <a:t>20 </a:t>
            </a:r>
            <a:r>
              <a:rPr lang="zh-TW" altLang="en-US" sz="2400" dirty="0" smtClean="0">
                <a:solidFill>
                  <a:srgbClr val="0000FF"/>
                </a:solidFill>
              </a:rPr>
              <a:t>日</a:t>
            </a:r>
            <a:endParaRPr lang="en-US" altLang="zh-TW" sz="2400" dirty="0" smtClean="0">
              <a:solidFill>
                <a:srgbClr val="0000FF"/>
              </a:solidFill>
            </a:endParaRPr>
          </a:p>
        </p:txBody>
      </p:sp>
    </p:spTree>
    <p:extLst>
      <p:ext uri="{BB962C8B-B14F-4D97-AF65-F5344CB8AC3E}">
        <p14:creationId xmlns="" xmlns:p14="http://schemas.microsoft.com/office/powerpoint/2010/main" val="227503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行動</a:t>
            </a:r>
            <a:r>
              <a:rPr lang="zh-TW" altLang="en-US" sz="4000" dirty="0"/>
              <a:t>資</a:t>
            </a:r>
            <a:r>
              <a:rPr lang="zh-TW" altLang="en-US" sz="4000" dirty="0" smtClean="0"/>
              <a:t>安威脅小結</a:t>
            </a:r>
            <a:endParaRPr lang="zh-TW" altLang="en-US" sz="4000" dirty="0"/>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798863192"/>
              </p:ext>
            </p:extLst>
          </p:nvPr>
        </p:nvGraphicFramePr>
        <p:xfrm>
          <a:off x="486894" y="1128159"/>
          <a:ext cx="8008220" cy="471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26665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24"/>
          <p:cNvSpPr>
            <a:spLocks noChangeArrowheads="1"/>
          </p:cNvSpPr>
          <p:nvPr/>
        </p:nvSpPr>
        <p:spPr bwMode="auto">
          <a:xfrm>
            <a:off x="22002" y="1035761"/>
            <a:ext cx="3186910" cy="5313318"/>
          </a:xfrm>
          <a:prstGeom prst="roundRect">
            <a:avLst>
              <a:gd name="adj" fmla="val 16667"/>
            </a:avLst>
          </a:prstGeom>
          <a:solidFill>
            <a:schemeClr val="tx1">
              <a:lumMod val="10000"/>
              <a:lumOff val="90000"/>
            </a:schemeClr>
          </a:solidFill>
          <a:ln w="9525">
            <a:solidFill>
              <a:schemeClr val="bg2">
                <a:lumMod val="50000"/>
              </a:schemeClr>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kumimoji="0" lang="zh-TW" altLang="en-US" kern="0">
              <a:solidFill>
                <a:sysClr val="windowText" lastClr="000000"/>
              </a:solidFill>
              <a:latin typeface="+mn-ea"/>
              <a:ea typeface="+mn-ea"/>
            </a:endParaRPr>
          </a:p>
        </p:txBody>
      </p:sp>
      <p:sp>
        <p:nvSpPr>
          <p:cNvPr id="2" name="標題 1"/>
          <p:cNvSpPr>
            <a:spLocks noGrp="1"/>
          </p:cNvSpPr>
          <p:nvPr>
            <p:ph type="title"/>
          </p:nvPr>
        </p:nvSpPr>
        <p:spPr>
          <a:xfrm>
            <a:off x="179388" y="115888"/>
            <a:ext cx="7632972" cy="792162"/>
          </a:xfrm>
        </p:spPr>
        <p:txBody>
          <a:bodyPr/>
          <a:lstStyle/>
          <a:p>
            <a:r>
              <a:rPr lang="zh-TW" altLang="en-US" sz="4000" dirty="0" smtClean="0"/>
              <a:t>中華電信行動資安規劃</a:t>
            </a:r>
            <a:endParaRPr lang="zh-TW" altLang="en-US" sz="4000" dirty="0"/>
          </a:p>
        </p:txBody>
      </p:sp>
      <p:pic>
        <p:nvPicPr>
          <p:cNvPr id="16" name="Picture 4" descr="http://www.gettyicons.com/free-icons/142/business/png/256/company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50056" y="2653747"/>
            <a:ext cx="1872208" cy="187220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C:\Users\spark\Desktop\cht\element\power\icon\cloud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23928" y="2242801"/>
            <a:ext cx="2232248" cy="1672759"/>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圖片 4" descr="htc-iphone-2.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660232" y="2410610"/>
            <a:ext cx="936104" cy="103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文字方塊 23"/>
          <p:cNvSpPr txBox="1"/>
          <p:nvPr/>
        </p:nvSpPr>
        <p:spPr>
          <a:xfrm rot="496284">
            <a:off x="4259104" y="3034892"/>
            <a:ext cx="1561897" cy="461665"/>
          </a:xfrm>
          <a:prstGeom prst="rect">
            <a:avLst/>
          </a:prstGeom>
          <a:noFill/>
        </p:spPr>
        <p:txBody>
          <a:bodyPr wrap="square" rtlCol="0">
            <a:spAutoFit/>
          </a:bodyPr>
          <a:lstStyle/>
          <a:p>
            <a:pPr algn="ctr"/>
            <a:r>
              <a:rPr lang="en-US" altLang="zh-TW" sz="2400" b="1" dirty="0" smtClean="0">
                <a:solidFill>
                  <a:schemeClr val="bg1"/>
                </a:solidFill>
                <a:latin typeface="微軟正黑體" pitchFamily="34" charset="-120"/>
                <a:ea typeface="微軟正黑體" pitchFamily="34" charset="-120"/>
              </a:rPr>
              <a:t>Internet</a:t>
            </a:r>
          </a:p>
        </p:txBody>
      </p:sp>
      <p:sp>
        <p:nvSpPr>
          <p:cNvPr id="3" name="雲朵形 2"/>
          <p:cNvSpPr/>
          <p:nvPr/>
        </p:nvSpPr>
        <p:spPr bwMode="auto">
          <a:xfrm>
            <a:off x="-22744" y="1792605"/>
            <a:ext cx="2794543" cy="1996435"/>
          </a:xfrm>
          <a:prstGeom prst="cloud">
            <a:avLst/>
          </a:prstGeom>
          <a:solidFill>
            <a:srgbClr val="FFC000"/>
          </a:solidFill>
          <a:ln w="9525" cap="flat" cmpd="sng" algn="ctr">
            <a:solidFill>
              <a:srgbClr val="B7930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5" name="文字方塊 24"/>
          <p:cNvSpPr txBox="1"/>
          <p:nvPr/>
        </p:nvSpPr>
        <p:spPr>
          <a:xfrm>
            <a:off x="2555776" y="4273351"/>
            <a:ext cx="1368152" cy="307777"/>
          </a:xfrm>
          <a:prstGeom prst="rect">
            <a:avLst/>
          </a:prstGeom>
          <a:noFill/>
        </p:spPr>
        <p:txBody>
          <a:bodyPr wrap="square" rtlCol="0">
            <a:spAutoFit/>
          </a:bodyPr>
          <a:lstStyle/>
          <a:p>
            <a:pPr algn="ctr"/>
            <a:r>
              <a:rPr lang="zh-TW" altLang="en-US" sz="1400" b="1" dirty="0">
                <a:solidFill>
                  <a:srgbClr val="000000"/>
                </a:solidFill>
                <a:latin typeface="微軟正黑體" panose="020B0604030504040204" pitchFamily="34" charset="-120"/>
                <a:ea typeface="微軟正黑體" panose="020B0604030504040204" pitchFamily="34" charset="-120"/>
              </a:rPr>
              <a:t>企業</a:t>
            </a:r>
            <a:r>
              <a:rPr lang="zh-TW" altLang="en-US" sz="1400" b="1" dirty="0" smtClean="0">
                <a:solidFill>
                  <a:srgbClr val="000000"/>
                </a:solidFill>
                <a:latin typeface="微軟正黑體" panose="020B0604030504040204" pitchFamily="34" charset="-120"/>
                <a:ea typeface="微軟正黑體" panose="020B0604030504040204" pitchFamily="34" charset="-120"/>
              </a:rPr>
              <a:t>內部</a:t>
            </a:r>
            <a:endParaRPr lang="en-US" sz="1400" b="1" dirty="0">
              <a:solidFill>
                <a:srgbClr val="000000"/>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6444208" y="3347119"/>
            <a:ext cx="1368152" cy="307777"/>
          </a:xfrm>
          <a:prstGeom prst="rect">
            <a:avLst/>
          </a:prstGeom>
          <a:noFill/>
        </p:spPr>
        <p:txBody>
          <a:bodyPr wrap="square" rtlCol="0">
            <a:spAutoFit/>
          </a:bodyPr>
          <a:lstStyle/>
          <a:p>
            <a:pPr algn="ctr"/>
            <a:r>
              <a:rPr lang="zh-TW" altLang="en-US" sz="1400" b="1" dirty="0">
                <a:solidFill>
                  <a:srgbClr val="000000"/>
                </a:solidFill>
                <a:latin typeface="微軟正黑體" panose="020B0604030504040204" pitchFamily="34" charset="-120"/>
                <a:ea typeface="微軟正黑體" panose="020B0604030504040204" pitchFamily="34" charset="-120"/>
              </a:rPr>
              <a:t>行動裝置</a:t>
            </a:r>
            <a:endParaRPr lang="en-US" sz="1400" b="1" dirty="0">
              <a:solidFill>
                <a:srgbClr val="000000"/>
              </a:solidFill>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22002" y="3237867"/>
            <a:ext cx="1368152" cy="307777"/>
          </a:xfrm>
          <a:prstGeom prst="rect">
            <a:avLst/>
          </a:prstGeom>
          <a:noFill/>
        </p:spPr>
        <p:txBody>
          <a:bodyPr wrap="square" rtlCol="0">
            <a:spAutoFit/>
          </a:bodyPr>
          <a:lstStyle/>
          <a:p>
            <a:pPr algn="ctr"/>
            <a:r>
              <a:rPr lang="en-US" altLang="zh-TW" sz="1400" b="1" dirty="0" smtClean="0">
                <a:solidFill>
                  <a:srgbClr val="000000"/>
                </a:solidFill>
                <a:latin typeface="微軟正黑體" panose="020B0604030504040204" pitchFamily="34" charset="-120"/>
                <a:ea typeface="微軟正黑體" panose="020B0604030504040204" pitchFamily="34" charset="-120"/>
              </a:rPr>
              <a:t>OSS</a:t>
            </a:r>
            <a:endParaRPr lang="en-US" sz="1400" b="1" dirty="0">
              <a:solidFill>
                <a:srgbClr val="000000"/>
              </a:solidFill>
              <a:latin typeface="微軟正黑體" panose="020B0604030504040204" pitchFamily="34" charset="-120"/>
              <a:ea typeface="微軟正黑體" panose="020B0604030504040204" pitchFamily="34" charset="-120"/>
            </a:endParaRPr>
          </a:p>
        </p:txBody>
      </p:sp>
      <p:pic>
        <p:nvPicPr>
          <p:cNvPr id="29" name="Picture 6" descr="C:\Users\spark\Desktop\cht\element\power\icon\server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3528" y="1919122"/>
            <a:ext cx="1001170" cy="1246490"/>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6" descr="C:\Users\spark\Desktop\cht\element\power\icon\server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7187" y="2145266"/>
            <a:ext cx="1001170" cy="1246490"/>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6" descr="C:\Users\spark\Desktop\cht\element\power\icon\server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25261" y="2414225"/>
            <a:ext cx="1001170" cy="124649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2" name="弧形接點 41"/>
          <p:cNvCxnSpPr>
            <a:endCxn id="21" idx="1"/>
          </p:cNvCxnSpPr>
          <p:nvPr/>
        </p:nvCxnSpPr>
        <p:spPr>
          <a:xfrm>
            <a:off x="2244417" y="2381086"/>
            <a:ext cx="4415815" cy="549272"/>
          </a:xfrm>
          <a:prstGeom prst="curvedConnector3">
            <a:avLst>
              <a:gd name="adj1" fmla="val 50000"/>
            </a:avLst>
          </a:prstGeom>
          <a:ln w="28575">
            <a:solidFill>
              <a:schemeClr val="accent2">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圓角矩形 46"/>
          <p:cNvSpPr/>
          <p:nvPr/>
        </p:nvSpPr>
        <p:spPr bwMode="auto">
          <a:xfrm>
            <a:off x="2918609" y="1432413"/>
            <a:ext cx="2596820" cy="352844"/>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zh-TW" altLang="en-US" sz="1200" b="1" kern="0" dirty="0" smtClean="0">
                <a:latin typeface="+mn-ea"/>
              </a:rPr>
              <a:t>虛擬手機應用程式管理</a:t>
            </a:r>
            <a:endParaRPr lang="zh-TW" altLang="en-US" sz="1200" b="1" kern="0" dirty="0">
              <a:solidFill>
                <a:srgbClr val="000000"/>
              </a:solidFill>
              <a:latin typeface="+mn-ea"/>
            </a:endParaRPr>
          </a:p>
        </p:txBody>
      </p:sp>
      <p:sp>
        <p:nvSpPr>
          <p:cNvPr id="48" name="橢圓 47"/>
          <p:cNvSpPr/>
          <p:nvPr/>
        </p:nvSpPr>
        <p:spPr bwMode="auto">
          <a:xfrm>
            <a:off x="2627784" y="1432413"/>
            <a:ext cx="280775" cy="307641"/>
          </a:xfrm>
          <a:prstGeom prst="ellipse">
            <a:avLst/>
          </a:prstGeom>
          <a:gradFill flip="none" rotWithShape="1">
            <a:gsLst>
              <a:gs pos="0">
                <a:srgbClr val="C00000"/>
              </a:gs>
              <a:gs pos="50000">
                <a:srgbClr val="FF0000"/>
              </a:gs>
              <a:gs pos="100000">
                <a:srgbClr val="C00000"/>
              </a:gs>
            </a:gsLst>
            <a:path path="circle">
              <a:fillToRect l="100000" t="100000"/>
            </a:path>
            <a:tileRect r="-100000" b="-100000"/>
          </a:gradFill>
          <a:ln w="9525" cap="flat" cmpd="sng" algn="ctr">
            <a:solidFill>
              <a:srgbClr val="FF66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bg1"/>
                </a:solidFill>
                <a:effectLst/>
                <a:latin typeface="Arial" charset="0"/>
              </a:rPr>
              <a:t>2</a:t>
            </a:r>
            <a:endParaRPr kumimoji="0" lang="zh-TW" altLang="en-US" sz="1400" b="1" i="0" u="none" strike="noStrike" cap="none" normalizeH="0" baseline="0" dirty="0" smtClean="0">
              <a:ln>
                <a:noFill/>
              </a:ln>
              <a:solidFill>
                <a:schemeClr val="bg1"/>
              </a:solidFill>
              <a:effectLst/>
              <a:latin typeface="Arial" charset="0"/>
            </a:endParaRPr>
          </a:p>
        </p:txBody>
      </p:sp>
      <p:pic>
        <p:nvPicPr>
          <p:cNvPr id="3074" name="Picture 2" descr="C:\Users\christie822\Desktop\行動資安\圖檔\wifi-modem-Vista-icon.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flipH="1">
            <a:off x="1160220" y="4686589"/>
            <a:ext cx="590353" cy="590353"/>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christie822\Desktop\行動資安\圖檔\It-Infrastructure-Wifi-icon.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flipH="1">
            <a:off x="1225259" y="4379991"/>
            <a:ext cx="390197" cy="390197"/>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圖片 4" descr="htc-iphone-2.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012663" y="4604612"/>
            <a:ext cx="936104" cy="103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文字方塊 51"/>
          <p:cNvSpPr txBox="1"/>
          <p:nvPr/>
        </p:nvSpPr>
        <p:spPr>
          <a:xfrm>
            <a:off x="2796639" y="5513442"/>
            <a:ext cx="1368152" cy="307777"/>
          </a:xfrm>
          <a:prstGeom prst="rect">
            <a:avLst/>
          </a:prstGeom>
          <a:noFill/>
        </p:spPr>
        <p:txBody>
          <a:bodyPr wrap="square" rtlCol="0">
            <a:spAutoFit/>
          </a:bodyPr>
          <a:lstStyle/>
          <a:p>
            <a:pPr algn="ctr"/>
            <a:r>
              <a:rPr lang="zh-TW" altLang="en-US" sz="1400" b="1" dirty="0">
                <a:solidFill>
                  <a:srgbClr val="000000"/>
                </a:solidFill>
                <a:latin typeface="微軟正黑體" panose="020B0604030504040204" pitchFamily="34" charset="-120"/>
                <a:ea typeface="微軟正黑體" panose="020B0604030504040204" pitchFamily="34" charset="-120"/>
              </a:rPr>
              <a:t>行動裝置</a:t>
            </a:r>
            <a:endParaRPr lang="en-US" sz="1400" b="1" dirty="0">
              <a:solidFill>
                <a:srgbClr val="000000"/>
              </a:solidFill>
              <a:latin typeface="微軟正黑體" panose="020B0604030504040204" pitchFamily="34" charset="-120"/>
              <a:ea typeface="微軟正黑體" panose="020B0604030504040204" pitchFamily="34" charset="-120"/>
            </a:endParaRPr>
          </a:p>
        </p:txBody>
      </p:sp>
      <p:cxnSp>
        <p:nvCxnSpPr>
          <p:cNvPr id="53" name="弧形接點 52"/>
          <p:cNvCxnSpPr>
            <a:stCxn id="3075" idx="1"/>
            <a:endCxn id="51" idx="1"/>
          </p:cNvCxnSpPr>
          <p:nvPr/>
        </p:nvCxnSpPr>
        <p:spPr>
          <a:xfrm>
            <a:off x="1615456" y="4575090"/>
            <a:ext cx="1397207" cy="549270"/>
          </a:xfrm>
          <a:prstGeom prst="curvedConnector3">
            <a:avLst>
              <a:gd name="adj1" fmla="val 50000"/>
            </a:avLst>
          </a:prstGeom>
          <a:ln w="28575">
            <a:solidFill>
              <a:schemeClr val="accent2">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弧形接點 55"/>
          <p:cNvCxnSpPr>
            <a:endCxn id="3075" idx="0"/>
          </p:cNvCxnSpPr>
          <p:nvPr/>
        </p:nvCxnSpPr>
        <p:spPr>
          <a:xfrm rot="16200000" flipH="1">
            <a:off x="660797" y="3620431"/>
            <a:ext cx="1214380" cy="304740"/>
          </a:xfrm>
          <a:prstGeom prst="curvedConnector3">
            <a:avLst>
              <a:gd name="adj1" fmla="val 50000"/>
            </a:avLst>
          </a:prstGeom>
          <a:ln w="28575">
            <a:solidFill>
              <a:schemeClr val="accent2">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3" name="圓角矩形 62"/>
          <p:cNvSpPr/>
          <p:nvPr/>
        </p:nvSpPr>
        <p:spPr bwMode="auto">
          <a:xfrm>
            <a:off x="4566515" y="5307001"/>
            <a:ext cx="2474683" cy="288031"/>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zh-TW" altLang="en-US" sz="1200" b="1" kern="0" dirty="0" smtClean="0">
                <a:solidFill>
                  <a:srgbClr val="000000"/>
                </a:solidFill>
                <a:latin typeface="+mn-ea"/>
              </a:rPr>
              <a:t>企業</a:t>
            </a:r>
            <a:r>
              <a:rPr lang="en-US" altLang="zh-TW" sz="1200" b="1" kern="0" dirty="0" smtClean="0">
                <a:solidFill>
                  <a:srgbClr val="000000"/>
                </a:solidFill>
                <a:latin typeface="+mn-ea"/>
              </a:rPr>
              <a:t>app</a:t>
            </a:r>
            <a:r>
              <a:rPr lang="zh-TW" altLang="en-US" sz="1200" b="1" kern="0" dirty="0" smtClean="0">
                <a:solidFill>
                  <a:srgbClr val="000000"/>
                </a:solidFill>
                <a:latin typeface="+mn-ea"/>
              </a:rPr>
              <a:t>應用安全</a:t>
            </a:r>
            <a:endParaRPr lang="zh-TW" altLang="en-US" sz="1200" b="1" kern="0" dirty="0">
              <a:solidFill>
                <a:srgbClr val="000000"/>
              </a:solidFill>
              <a:latin typeface="+mn-ea"/>
            </a:endParaRPr>
          </a:p>
        </p:txBody>
      </p:sp>
      <p:sp>
        <p:nvSpPr>
          <p:cNvPr id="64" name="橢圓 63"/>
          <p:cNvSpPr/>
          <p:nvPr/>
        </p:nvSpPr>
        <p:spPr bwMode="auto">
          <a:xfrm>
            <a:off x="4420833" y="5103800"/>
            <a:ext cx="280775" cy="307641"/>
          </a:xfrm>
          <a:prstGeom prst="ellipse">
            <a:avLst/>
          </a:prstGeom>
          <a:gradFill flip="none" rotWithShape="1">
            <a:gsLst>
              <a:gs pos="0">
                <a:srgbClr val="C00000"/>
              </a:gs>
              <a:gs pos="50000">
                <a:srgbClr val="FF0000"/>
              </a:gs>
              <a:gs pos="100000">
                <a:srgbClr val="C00000"/>
              </a:gs>
            </a:gsLst>
            <a:path path="circle">
              <a:fillToRect l="100000" t="100000"/>
            </a:path>
            <a:tileRect r="-100000" b="-100000"/>
          </a:gradFill>
          <a:ln w="9525" cap="flat" cmpd="sng" algn="ctr">
            <a:solidFill>
              <a:srgbClr val="FF66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smtClean="0">
                <a:solidFill>
                  <a:schemeClr val="bg1"/>
                </a:solidFill>
                <a:latin typeface="Arial" charset="0"/>
              </a:rPr>
              <a:t>4</a:t>
            </a:r>
            <a:endParaRPr kumimoji="0" lang="zh-TW" altLang="en-US" sz="1400" b="1" i="0" u="none" strike="noStrike" cap="none" normalizeH="0" baseline="0" dirty="0" smtClean="0">
              <a:ln>
                <a:noFill/>
              </a:ln>
              <a:solidFill>
                <a:schemeClr val="bg1"/>
              </a:solidFill>
              <a:effectLst/>
              <a:latin typeface="Arial" charset="0"/>
            </a:endParaRPr>
          </a:p>
        </p:txBody>
      </p:sp>
      <p:pic>
        <p:nvPicPr>
          <p:cNvPr id="3076" name="Picture 4" descr="C:\Users\christie822\Desktop\行動資安\圖檔\virus-icon.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651408" y="5108815"/>
            <a:ext cx="465584" cy="465584"/>
          </a:xfrm>
          <a:prstGeom prst="rect">
            <a:avLst/>
          </a:prstGeom>
          <a:noFill/>
          <a:extLst>
            <a:ext uri="{909E8E84-426E-40DD-AFC4-6F175D3DCCD1}">
              <a14:hiddenFill xmlns="" xmlns:a14="http://schemas.microsoft.com/office/drawing/2010/main">
                <a:solidFill>
                  <a:srgbClr val="FFFFFF"/>
                </a:solidFill>
              </a14:hiddenFill>
            </a:ext>
          </a:extLst>
        </p:spPr>
      </p:pic>
      <p:pic>
        <p:nvPicPr>
          <p:cNvPr id="69" name="Picture 4" descr="C:\Users\christie822\Desktop\行動資安\圖檔\virus-icon.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890392" y="5085184"/>
            <a:ext cx="465584" cy="465584"/>
          </a:xfrm>
          <a:prstGeom prst="rect">
            <a:avLst/>
          </a:prstGeom>
          <a:noFill/>
          <a:extLst>
            <a:ext uri="{909E8E84-426E-40DD-AFC4-6F175D3DCCD1}">
              <a14:hiddenFill xmlns="" xmlns:a14="http://schemas.microsoft.com/office/drawing/2010/main">
                <a:solidFill>
                  <a:srgbClr val="FFFFFF"/>
                </a:solidFill>
              </a14:hiddenFill>
            </a:ext>
          </a:extLst>
        </p:spPr>
      </p:pic>
      <p:pic>
        <p:nvPicPr>
          <p:cNvPr id="70" name="Picture 4" descr="C:\Users\christie822\Desktop\行動資安\圖檔\virus-icon.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645384" y="5377329"/>
            <a:ext cx="465584" cy="465584"/>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矩形 70"/>
          <p:cNvSpPr/>
          <p:nvPr/>
        </p:nvSpPr>
        <p:spPr bwMode="auto">
          <a:xfrm>
            <a:off x="2918609" y="1752933"/>
            <a:ext cx="2611334" cy="554837"/>
          </a:xfrm>
          <a:prstGeom prst="rect">
            <a:avLst/>
          </a:prstGeom>
          <a:solidFill>
            <a:srgbClr val="BBE0E3">
              <a:alpha val="40000"/>
            </a:srgbClr>
          </a:solidFill>
          <a:ln w="25400" cap="flat" cmpd="sng" algn="ctr">
            <a:solidFill>
              <a:srgbClr val="BBE0E3">
                <a:lumMod val="50000"/>
              </a:srgb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Wingdings" panose="05000000000000000000" pitchFamily="2" charset="2"/>
              <a:buChar char="p"/>
              <a:defRPr/>
            </a:pPr>
            <a:r>
              <a:rPr lang="zh-TW" altLang="en-US" sz="1600" kern="0" dirty="0" smtClean="0">
                <a:latin typeface="+mn-ea"/>
              </a:rPr>
              <a:t>虛擬手機應用程式管理</a:t>
            </a:r>
            <a:endParaRPr lang="en-US" altLang="zh-TW" sz="1600" kern="0" dirty="0" smtClean="0">
              <a:latin typeface="+mn-ea"/>
            </a:endParaRPr>
          </a:p>
          <a:p>
            <a:pPr marL="285750" indent="-285750">
              <a:defRPr/>
            </a:pPr>
            <a:r>
              <a:rPr kumimoji="1" lang="en-US" altLang="zh-TW" sz="1600" kern="0" dirty="0" smtClean="0">
                <a:latin typeface="+mn-ea"/>
                <a:ea typeface="新細明體" charset="-120"/>
              </a:rPr>
              <a:t>(</a:t>
            </a:r>
            <a:r>
              <a:rPr kumimoji="1" lang="en-US" altLang="zh-TW" sz="1600" kern="0" dirty="0" smtClean="0">
                <a:latin typeface="Arial" charset="0"/>
                <a:ea typeface="新細明體" charset="-120"/>
              </a:rPr>
              <a:t>VMAM)</a:t>
            </a:r>
          </a:p>
        </p:txBody>
      </p:sp>
      <p:sp>
        <p:nvSpPr>
          <p:cNvPr id="73" name="矩形 72"/>
          <p:cNvSpPr/>
          <p:nvPr/>
        </p:nvSpPr>
        <p:spPr bwMode="auto">
          <a:xfrm>
            <a:off x="4566516" y="5626610"/>
            <a:ext cx="2474682" cy="296036"/>
          </a:xfrm>
          <a:prstGeom prst="rect">
            <a:avLst/>
          </a:prstGeom>
          <a:solidFill>
            <a:srgbClr val="BBE0E3">
              <a:alpha val="40000"/>
            </a:srgbClr>
          </a:solidFill>
          <a:ln w="25400" cap="flat" cmpd="sng" algn="ctr">
            <a:solidFill>
              <a:srgbClr val="BBE0E3">
                <a:lumMod val="50000"/>
              </a:srgb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fontAlgn="base">
              <a:spcBef>
                <a:spcPct val="0"/>
              </a:spcBef>
              <a:spcAft>
                <a:spcPct val="0"/>
              </a:spcAft>
              <a:buFont typeface="Wingdings" panose="05000000000000000000" pitchFamily="2" charset="2"/>
              <a:buChar char="p"/>
              <a:defRPr/>
            </a:pPr>
            <a:r>
              <a:rPr kumimoji="1" lang="zh-TW" altLang="en-US" sz="1600" kern="0" dirty="0" smtClean="0">
                <a:latin typeface="Arial" charset="0"/>
                <a:ea typeface="新細明體" charset="-120"/>
              </a:rPr>
              <a:t>企業</a:t>
            </a:r>
            <a:r>
              <a:rPr kumimoji="1" lang="en-US" altLang="zh-TW" sz="1600" kern="0" dirty="0" smtClean="0">
                <a:latin typeface="Arial" charset="0"/>
                <a:ea typeface="新細明體" charset="-120"/>
              </a:rPr>
              <a:t>app</a:t>
            </a:r>
            <a:r>
              <a:rPr kumimoji="1" lang="zh-TW" altLang="en-US" sz="1600" kern="0" dirty="0" smtClean="0">
                <a:latin typeface="Arial" charset="0"/>
                <a:ea typeface="新細明體" charset="-120"/>
              </a:rPr>
              <a:t>安全</a:t>
            </a:r>
            <a:r>
              <a:rPr kumimoji="1" lang="zh-TW" altLang="en-US" sz="1600" kern="0" dirty="0">
                <a:latin typeface="Arial" charset="0"/>
                <a:ea typeface="新細明體" charset="-120"/>
              </a:rPr>
              <a:t>檢測</a:t>
            </a:r>
            <a:r>
              <a:rPr kumimoji="1" lang="zh-TW" altLang="en-US" sz="1600" kern="0" dirty="0" smtClean="0">
                <a:latin typeface="Arial" charset="0"/>
                <a:ea typeface="新細明體" charset="-120"/>
              </a:rPr>
              <a:t>服務</a:t>
            </a:r>
            <a:endParaRPr kumimoji="1" lang="en-US" altLang="zh-TW" sz="1600" kern="0" dirty="0" smtClean="0">
              <a:latin typeface="Arial" charset="0"/>
              <a:ea typeface="新細明體" charset="-120"/>
            </a:endParaRPr>
          </a:p>
        </p:txBody>
      </p:sp>
      <p:sp>
        <p:nvSpPr>
          <p:cNvPr id="38" name="圓角矩形 37"/>
          <p:cNvSpPr/>
          <p:nvPr/>
        </p:nvSpPr>
        <p:spPr bwMode="auto">
          <a:xfrm>
            <a:off x="6302985" y="1700808"/>
            <a:ext cx="2592288" cy="307641"/>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zh-TW" altLang="en-US" sz="1200" b="1" kern="0" dirty="0">
                <a:solidFill>
                  <a:srgbClr val="000000"/>
                </a:solidFill>
                <a:latin typeface="+mn-ea"/>
              </a:rPr>
              <a:t>行動裝置安全管理</a:t>
            </a:r>
          </a:p>
        </p:txBody>
      </p:sp>
      <p:sp>
        <p:nvSpPr>
          <p:cNvPr id="39" name="橢圓 38"/>
          <p:cNvSpPr/>
          <p:nvPr/>
        </p:nvSpPr>
        <p:spPr bwMode="auto">
          <a:xfrm>
            <a:off x="5989858" y="1711959"/>
            <a:ext cx="280775" cy="307641"/>
          </a:xfrm>
          <a:prstGeom prst="ellipse">
            <a:avLst/>
          </a:prstGeom>
          <a:gradFill flip="none" rotWithShape="1">
            <a:gsLst>
              <a:gs pos="0">
                <a:srgbClr val="C00000"/>
              </a:gs>
              <a:gs pos="50000">
                <a:srgbClr val="FF0000"/>
              </a:gs>
              <a:gs pos="100000">
                <a:srgbClr val="C00000"/>
              </a:gs>
            </a:gsLst>
            <a:path path="circle">
              <a:fillToRect l="100000" t="100000"/>
            </a:path>
            <a:tileRect r="-100000" b="-100000"/>
          </a:gradFill>
          <a:ln w="9525" cap="flat" cmpd="sng" algn="ctr">
            <a:solidFill>
              <a:srgbClr val="FF66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bg1"/>
                </a:solidFill>
                <a:effectLst/>
                <a:latin typeface="Arial" charset="0"/>
              </a:rPr>
              <a:t>1</a:t>
            </a:r>
            <a:endParaRPr kumimoji="0" lang="zh-TW" altLang="en-US" sz="1400" b="1" i="0" u="none" strike="noStrike" cap="none" normalizeH="0" baseline="0" dirty="0" smtClean="0">
              <a:ln>
                <a:noFill/>
              </a:ln>
              <a:solidFill>
                <a:schemeClr val="bg1"/>
              </a:solidFill>
              <a:effectLst/>
              <a:latin typeface="Arial" charset="0"/>
            </a:endParaRPr>
          </a:p>
        </p:txBody>
      </p:sp>
      <p:sp>
        <p:nvSpPr>
          <p:cNvPr id="40" name="矩形 39"/>
          <p:cNvSpPr/>
          <p:nvPr/>
        </p:nvSpPr>
        <p:spPr bwMode="auto">
          <a:xfrm>
            <a:off x="6302985" y="2021329"/>
            <a:ext cx="2592288" cy="292168"/>
          </a:xfrm>
          <a:prstGeom prst="rect">
            <a:avLst/>
          </a:prstGeom>
          <a:solidFill>
            <a:srgbClr val="BBE0E3">
              <a:alpha val="40000"/>
            </a:srgbClr>
          </a:solidFill>
          <a:ln w="25400" cap="flat" cmpd="sng" algn="ctr">
            <a:solidFill>
              <a:srgbClr val="BBE0E3">
                <a:lumMod val="50000"/>
              </a:srgb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fontAlgn="base">
              <a:spcBef>
                <a:spcPct val="0"/>
              </a:spcBef>
              <a:spcAft>
                <a:spcPct val="0"/>
              </a:spcAft>
              <a:buFont typeface="Wingdings" panose="05000000000000000000" pitchFamily="2" charset="2"/>
              <a:buChar char="p"/>
              <a:defRPr/>
            </a:pPr>
            <a:r>
              <a:rPr kumimoji="1" lang="zh-TW" altLang="en-US" sz="1600" kern="0" dirty="0" smtClean="0">
                <a:latin typeface="Arial" charset="0"/>
                <a:ea typeface="新細明體" charset="-120"/>
              </a:rPr>
              <a:t>行動裝置安全管理</a:t>
            </a:r>
            <a:r>
              <a:rPr kumimoji="1" lang="en-US" altLang="zh-TW" sz="1600" kern="0" dirty="0" smtClean="0">
                <a:latin typeface="Arial" charset="0"/>
                <a:ea typeface="新細明體" charset="-120"/>
              </a:rPr>
              <a:t>(MDM)</a:t>
            </a:r>
            <a:endParaRPr kumimoji="1" lang="zh-TW" altLang="en-US" sz="1600" kern="0" dirty="0" smtClean="0">
              <a:latin typeface="Arial" charset="0"/>
              <a:ea typeface="新細明體" charset="-120"/>
            </a:endParaRPr>
          </a:p>
        </p:txBody>
      </p:sp>
      <p:sp>
        <p:nvSpPr>
          <p:cNvPr id="41" name="橢圓 40"/>
          <p:cNvSpPr/>
          <p:nvPr/>
        </p:nvSpPr>
        <p:spPr bwMode="auto">
          <a:xfrm>
            <a:off x="4007364" y="4138570"/>
            <a:ext cx="280775" cy="307641"/>
          </a:xfrm>
          <a:prstGeom prst="ellipse">
            <a:avLst/>
          </a:prstGeom>
          <a:gradFill flip="none" rotWithShape="1">
            <a:gsLst>
              <a:gs pos="0">
                <a:srgbClr val="C00000"/>
              </a:gs>
              <a:gs pos="50000">
                <a:srgbClr val="FF0000"/>
              </a:gs>
              <a:gs pos="100000">
                <a:srgbClr val="C00000"/>
              </a:gs>
            </a:gsLst>
            <a:path path="circle">
              <a:fillToRect l="100000" t="100000"/>
            </a:path>
            <a:tileRect r="-100000" b="-100000"/>
          </a:gradFill>
          <a:ln w="9525" cap="flat" cmpd="sng" algn="ctr">
            <a:solidFill>
              <a:srgbClr val="FF66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dirty="0" smtClean="0">
                <a:solidFill>
                  <a:schemeClr val="bg1"/>
                </a:solidFill>
                <a:latin typeface="Arial" charset="0"/>
              </a:rPr>
              <a:t>3</a:t>
            </a:r>
            <a:endParaRPr kumimoji="0" lang="zh-TW" altLang="en-US" sz="1400" b="1" i="0" u="none" strike="noStrike" cap="none" normalizeH="0" baseline="0" dirty="0" smtClean="0">
              <a:ln>
                <a:noFill/>
              </a:ln>
              <a:solidFill>
                <a:schemeClr val="bg1"/>
              </a:solidFill>
              <a:effectLst/>
              <a:latin typeface="Arial" charset="0"/>
            </a:endParaRPr>
          </a:p>
        </p:txBody>
      </p:sp>
      <p:sp>
        <p:nvSpPr>
          <p:cNvPr id="43" name="圓角矩形 42"/>
          <p:cNvSpPr/>
          <p:nvPr/>
        </p:nvSpPr>
        <p:spPr bwMode="auto">
          <a:xfrm>
            <a:off x="4350035" y="4138570"/>
            <a:ext cx="2501645" cy="288031"/>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zh-TW" altLang="en-US" sz="1200" b="1" kern="0" dirty="0" smtClean="0">
                <a:solidFill>
                  <a:srgbClr val="000000"/>
                </a:solidFill>
                <a:latin typeface="+mn-ea"/>
              </a:rPr>
              <a:t>行動裝置鑑識</a:t>
            </a:r>
            <a:endParaRPr lang="zh-TW" altLang="en-US" sz="1200" b="1" kern="0" dirty="0">
              <a:solidFill>
                <a:srgbClr val="000000"/>
              </a:solidFill>
              <a:latin typeface="+mn-ea"/>
            </a:endParaRPr>
          </a:p>
        </p:txBody>
      </p:sp>
      <p:sp>
        <p:nvSpPr>
          <p:cNvPr id="46" name="矩形 45"/>
          <p:cNvSpPr/>
          <p:nvPr/>
        </p:nvSpPr>
        <p:spPr bwMode="auto">
          <a:xfrm>
            <a:off x="4364316" y="4446211"/>
            <a:ext cx="2500941" cy="291795"/>
          </a:xfrm>
          <a:prstGeom prst="rect">
            <a:avLst/>
          </a:prstGeom>
          <a:solidFill>
            <a:srgbClr val="BBE0E3">
              <a:alpha val="40000"/>
            </a:srgbClr>
          </a:solidFill>
          <a:ln w="25400" cap="flat" cmpd="sng" algn="ctr">
            <a:solidFill>
              <a:srgbClr val="BBE0E3">
                <a:lumMod val="50000"/>
              </a:srgb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fontAlgn="base">
              <a:spcBef>
                <a:spcPct val="0"/>
              </a:spcBef>
              <a:spcAft>
                <a:spcPct val="0"/>
              </a:spcAft>
              <a:buFont typeface="Wingdings" panose="05000000000000000000" pitchFamily="2" charset="2"/>
              <a:buChar char="p"/>
              <a:defRPr/>
            </a:pPr>
            <a:r>
              <a:rPr kumimoji="1" lang="zh-TW" altLang="en-US" sz="1600" kern="0" dirty="0" smtClean="0">
                <a:latin typeface="Arial" charset="0"/>
                <a:ea typeface="新細明體" charset="-120"/>
              </a:rPr>
              <a:t>行動裝置鑑識服務</a:t>
            </a:r>
            <a:endParaRPr kumimoji="1" lang="en-US" altLang="zh-TW" sz="1600" kern="0" dirty="0">
              <a:latin typeface="Arial" charset="0"/>
              <a:ea typeface="新細明體" charset="-120"/>
            </a:endParaRPr>
          </a:p>
        </p:txBody>
      </p:sp>
    </p:spTree>
    <p:extLst>
      <p:ext uri="{BB962C8B-B14F-4D97-AF65-F5344CB8AC3E}">
        <p14:creationId xmlns="" xmlns:p14="http://schemas.microsoft.com/office/powerpoint/2010/main" val="22222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63" grpId="0" animBg="1"/>
      <p:bldP spid="64" grpId="0" animBg="1"/>
      <p:bldP spid="71" grpId="0" animBg="1"/>
      <p:bldP spid="73" grpId="0" animBg="1"/>
      <p:bldP spid="38" grpId="0" animBg="1"/>
      <p:bldP spid="39" grpId="0" animBg="1"/>
      <p:bldP spid="40" grpId="0" animBg="1"/>
      <p:bldP spid="41" grpId="0" animBg="1"/>
      <p:bldP spid="43"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smtClean="0"/>
              <a:t>app</a:t>
            </a:r>
            <a:r>
              <a:rPr lang="zh-TW" altLang="en-US" sz="2800" dirty="0" smtClean="0"/>
              <a:t>惡意程式分析 </a:t>
            </a:r>
            <a:r>
              <a:rPr lang="en-US" altLang="zh-TW" sz="2800" dirty="0" smtClean="0"/>
              <a:t>V.S. app</a:t>
            </a:r>
            <a:r>
              <a:rPr lang="zh-TW" altLang="en-US" sz="2800" dirty="0" smtClean="0"/>
              <a:t>程式安全檢測</a:t>
            </a:r>
            <a:endParaRPr lang="zh-TW" altLang="en-US" sz="2800" dirty="0"/>
          </a:p>
        </p:txBody>
      </p:sp>
      <p:pic>
        <p:nvPicPr>
          <p:cNvPr id="4" name="圖片 3" descr="Poison-Apple.png"/>
          <p:cNvPicPr>
            <a:picLocks noChangeAspect="1"/>
          </p:cNvPicPr>
          <p:nvPr/>
        </p:nvPicPr>
        <p:blipFill>
          <a:blip r:embed="rId3" cstate="print"/>
          <a:stretch>
            <a:fillRect/>
          </a:stretch>
        </p:blipFill>
        <p:spPr>
          <a:xfrm>
            <a:off x="2277594" y="2402007"/>
            <a:ext cx="1637730" cy="1637730"/>
          </a:xfrm>
          <a:prstGeom prst="rect">
            <a:avLst/>
          </a:prstGeom>
        </p:spPr>
      </p:pic>
      <p:pic>
        <p:nvPicPr>
          <p:cNvPr id="5" name="圖片 4" descr="rotten_apple.png"/>
          <p:cNvPicPr>
            <a:picLocks noChangeAspect="1"/>
          </p:cNvPicPr>
          <p:nvPr/>
        </p:nvPicPr>
        <p:blipFill>
          <a:blip r:embed="rId4" cstate="print"/>
          <a:stretch>
            <a:fillRect/>
          </a:stretch>
        </p:blipFill>
        <p:spPr>
          <a:xfrm>
            <a:off x="2624843" y="4455743"/>
            <a:ext cx="1346643" cy="1412795"/>
          </a:xfrm>
          <a:prstGeom prst="rect">
            <a:avLst/>
          </a:prstGeom>
        </p:spPr>
      </p:pic>
      <p:pic>
        <p:nvPicPr>
          <p:cNvPr id="6" name="圖片 5" descr="apple pile.jpg"/>
          <p:cNvPicPr>
            <a:picLocks noChangeAspect="1"/>
          </p:cNvPicPr>
          <p:nvPr/>
        </p:nvPicPr>
        <p:blipFill>
          <a:blip r:embed="rId5" cstate="print"/>
          <a:stretch>
            <a:fillRect/>
          </a:stretch>
        </p:blipFill>
        <p:spPr>
          <a:xfrm>
            <a:off x="373038" y="1045847"/>
            <a:ext cx="3707643" cy="4938696"/>
          </a:xfrm>
          <a:prstGeom prst="rect">
            <a:avLst/>
          </a:prstGeom>
        </p:spPr>
      </p:pic>
      <p:sp>
        <p:nvSpPr>
          <p:cNvPr id="8" name="文字方塊 7"/>
          <p:cNvSpPr txBox="1"/>
          <p:nvPr/>
        </p:nvSpPr>
        <p:spPr>
          <a:xfrm>
            <a:off x="5672350" y="2620369"/>
            <a:ext cx="2089033" cy="369332"/>
          </a:xfrm>
          <a:prstGeom prst="rect">
            <a:avLst/>
          </a:prstGeom>
          <a:noFill/>
        </p:spPr>
        <p:txBody>
          <a:bodyPr wrap="none" rtlCol="0">
            <a:spAutoFit/>
          </a:bodyPr>
          <a:lstStyle/>
          <a:p>
            <a:r>
              <a:rPr lang="zh-TW" altLang="en-US" b="1" dirty="0" smtClean="0">
                <a:latin typeface="微軟正黑體" pitchFamily="34" charset="-120"/>
                <a:ea typeface="微軟正黑體" pitchFamily="34" charset="-120"/>
              </a:rPr>
              <a:t>行動惡意程式分析 </a:t>
            </a:r>
            <a:endParaRPr lang="zh-TW" altLang="en-US" b="1" dirty="0">
              <a:latin typeface="微軟正黑體" pitchFamily="34" charset="-120"/>
              <a:ea typeface="微軟正黑體" pitchFamily="34" charset="-120"/>
            </a:endParaRPr>
          </a:p>
        </p:txBody>
      </p:sp>
      <p:sp>
        <p:nvSpPr>
          <p:cNvPr id="9" name="文字方塊 8"/>
          <p:cNvSpPr txBox="1"/>
          <p:nvPr/>
        </p:nvSpPr>
        <p:spPr>
          <a:xfrm>
            <a:off x="5715066" y="5718416"/>
            <a:ext cx="1997663" cy="369332"/>
          </a:xfrm>
          <a:prstGeom prst="rect">
            <a:avLst/>
          </a:prstGeom>
          <a:noFill/>
        </p:spPr>
        <p:txBody>
          <a:bodyPr wrap="none" rtlCol="0">
            <a:spAutoFit/>
          </a:bodyPr>
          <a:lstStyle/>
          <a:p>
            <a:r>
              <a:rPr lang="en-US" altLang="zh-TW" b="1" dirty="0" smtClean="0">
                <a:latin typeface="微軟正黑體" pitchFamily="34" charset="-120"/>
                <a:ea typeface="微軟正黑體" pitchFamily="34" charset="-120"/>
              </a:rPr>
              <a:t>app</a:t>
            </a:r>
            <a:r>
              <a:rPr lang="zh-TW" altLang="en-US" b="1" dirty="0" smtClean="0">
                <a:latin typeface="微軟正黑體" pitchFamily="34" charset="-120"/>
                <a:ea typeface="微軟正黑體" pitchFamily="34" charset="-120"/>
              </a:rPr>
              <a:t>程式安全檢測</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44311E-6 C 0.09965 0.01873 0.19983 0.0377 0.26597 0.00208 C 0.33177 -0.0333 0.37327 -0.17738 0.39549 -0.21323 " pathEditMode="relative" rAng="0" ptsTypes="aaA">
                                      <p:cBhvr>
                                        <p:cTn id="6" dur="2000" fill="hold"/>
                                        <p:tgtEl>
                                          <p:spTgt spid="4"/>
                                        </p:tgtEl>
                                        <p:attrNameLst>
                                          <p:attrName>ppt_x</p:attrName>
                                          <p:attrName>ppt_y</p:attrName>
                                        </p:attrNameLst>
                                      </p:cBhvr>
                                      <p:rCtr x="19800" y="-8800"/>
                                    </p:animMotion>
                                  </p:childTnLst>
                                </p:cTn>
                              </p:par>
                              <p:par>
                                <p:cTn id="7" presetID="0" presetClass="path" presetSubtype="0" accel="50000" decel="50000" fill="hold" nodeType="withEffect">
                                  <p:stCondLst>
                                    <p:cond delay="0"/>
                                  </p:stCondLst>
                                  <p:childTnLst>
                                    <p:animMotion origin="layout" path="M -0.11128 -0.25786 C 0.03403 -0.27983 0.18004 -0.30157 0.26198 -0.26226 C 0.34392 -0.22294 0.36215 -0.12165 0.38108 -0.02035 " pathEditMode="relative" rAng="0" ptsTypes="aaA">
                                      <p:cBhvr>
                                        <p:cTn id="8" dur="2000" fill="hold"/>
                                        <p:tgtEl>
                                          <p:spTgt spid="5"/>
                                        </p:tgtEl>
                                        <p:attrNameLst>
                                          <p:attrName>ppt_x</p:attrName>
                                          <p:attrName>ppt_y</p:attrName>
                                        </p:attrNameLst>
                                      </p:cBhvr>
                                      <p:rCtr x="24600" y="9700"/>
                                    </p:animMotion>
                                  </p:childTnLst>
                                </p:cTn>
                              </p:par>
                            </p:childTnLst>
                          </p:cTn>
                        </p:par>
                        <p:par>
                          <p:cTn id="9" fill="hold">
                            <p:stCondLst>
                              <p:cond delay="2000"/>
                            </p:stCondLst>
                            <p:childTnLst>
                              <p:par>
                                <p:cTn id="10" presetID="5"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app</a:t>
            </a:r>
            <a:r>
              <a:rPr lang="zh-TW" altLang="en-US" sz="4000" dirty="0" smtClean="0"/>
              <a:t>靜態分析</a:t>
            </a:r>
            <a:endParaRPr lang="zh-TW" altLang="en-US" sz="4000" dirty="0"/>
          </a:p>
        </p:txBody>
      </p:sp>
      <p:pic>
        <p:nvPicPr>
          <p:cNvPr id="5" name="圖片 4" descr="app_icon.png"/>
          <p:cNvPicPr>
            <a:picLocks noChangeAspect="1"/>
          </p:cNvPicPr>
          <p:nvPr/>
        </p:nvPicPr>
        <p:blipFill>
          <a:blip r:embed="rId3" cstate="print"/>
          <a:stretch>
            <a:fillRect/>
          </a:stretch>
        </p:blipFill>
        <p:spPr>
          <a:xfrm>
            <a:off x="249382" y="4898565"/>
            <a:ext cx="938151" cy="938151"/>
          </a:xfrm>
          <a:prstGeom prst="rect">
            <a:avLst/>
          </a:prstGeom>
        </p:spPr>
      </p:pic>
      <p:pic>
        <p:nvPicPr>
          <p:cNvPr id="6" name="圖片 5" descr="review-and-inspect-used-wide-format-printer.jpg.png"/>
          <p:cNvPicPr>
            <a:picLocks noChangeAspect="1"/>
          </p:cNvPicPr>
          <p:nvPr/>
        </p:nvPicPr>
        <p:blipFill>
          <a:blip r:embed="rId4" cstate="print"/>
          <a:stretch>
            <a:fillRect/>
          </a:stretch>
        </p:blipFill>
        <p:spPr>
          <a:xfrm flipH="1">
            <a:off x="489856" y="3918857"/>
            <a:ext cx="2068047" cy="2068047"/>
          </a:xfrm>
          <a:prstGeom prst="rect">
            <a:avLst/>
          </a:prstGeom>
        </p:spPr>
      </p:pic>
      <p:sp>
        <p:nvSpPr>
          <p:cNvPr id="10" name="圓角矩形 9"/>
          <p:cNvSpPr/>
          <p:nvPr/>
        </p:nvSpPr>
        <p:spPr bwMode="auto">
          <a:xfrm>
            <a:off x="546282" y="1056904"/>
            <a:ext cx="7980218" cy="2365918"/>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TW" altLang="en-US" sz="2800" b="1" dirty="0" smtClean="0">
                <a:solidFill>
                  <a:srgbClr val="2C8DF8"/>
                </a:solidFill>
                <a:latin typeface="微軟正黑體" pitchFamily="34" charset="-120"/>
                <a:ea typeface="微軟正黑體" pitchFamily="34" charset="-120"/>
              </a:rPr>
              <a:t>惡意程式分析與程式安全檢測共通項目</a:t>
            </a:r>
            <a:endParaRPr kumimoji="0" lang="en-US" altLang="zh-TW" sz="2800" b="1" dirty="0" smtClean="0">
              <a:solidFill>
                <a:srgbClr val="2C8DF8"/>
              </a:solidFill>
              <a:latin typeface="微軟正黑體" pitchFamily="34" charset="-120"/>
              <a:ea typeface="微軟正黑體" pitchFamily="34" charset="-120"/>
            </a:endParaRPr>
          </a:p>
          <a:p>
            <a:pPr marL="342900" indent="-342900">
              <a:buFont typeface="Arial" pitchFamily="34" charset="0"/>
              <a:buChar char="•"/>
            </a:pPr>
            <a:r>
              <a:rPr lang="en-US" altLang="zh-TW" sz="2400" b="1" dirty="0" smtClean="0">
                <a:latin typeface="微軟正黑體" pitchFamily="34" charset="-120"/>
                <a:ea typeface="微軟正黑體" pitchFamily="34" charset="-120"/>
              </a:rPr>
              <a:t>Manifest/</a:t>
            </a:r>
            <a:r>
              <a:rPr lang="en-US" altLang="zh-TW" sz="2400" b="1" dirty="0" err="1" smtClean="0">
                <a:latin typeface="微軟正黑體" pitchFamily="34" charset="-120"/>
                <a:ea typeface="微軟正黑體" pitchFamily="34" charset="-120"/>
              </a:rPr>
              <a:t>plist</a:t>
            </a:r>
            <a:r>
              <a:rPr lang="zh-TW" altLang="en-US" sz="2400" b="1" dirty="0" smtClean="0">
                <a:latin typeface="微軟正黑體" pitchFamily="34" charset="-120"/>
                <a:ea typeface="微軟正黑體" pitchFamily="34" charset="-120"/>
              </a:rPr>
              <a:t>分析</a:t>
            </a:r>
            <a:r>
              <a:rPr lang="en-US" altLang="zh-TW" sz="2400" b="1" dirty="0" smtClean="0">
                <a:latin typeface="微軟正黑體" pitchFamily="34" charset="-120"/>
                <a:ea typeface="微軟正黑體" pitchFamily="34" charset="-120"/>
              </a:rPr>
              <a:t>: Manifest parser, </a:t>
            </a:r>
            <a:r>
              <a:rPr lang="en-US" altLang="zh-TW" sz="2400" b="1" dirty="0" err="1" smtClean="0">
                <a:latin typeface="微軟正黑體" pitchFamily="34" charset="-120"/>
                <a:ea typeface="微軟正黑體" pitchFamily="34" charset="-120"/>
              </a:rPr>
              <a:t>plist</a:t>
            </a:r>
            <a:r>
              <a:rPr lang="en-US" altLang="zh-TW" sz="2400" b="1" dirty="0" smtClean="0">
                <a:latin typeface="微軟正黑體" pitchFamily="34" charset="-120"/>
                <a:ea typeface="微軟正黑體" pitchFamily="34" charset="-120"/>
              </a:rPr>
              <a:t> editor</a:t>
            </a:r>
          </a:p>
          <a:p>
            <a:pPr marL="342900" indent="-342900">
              <a:buFont typeface="Arial" pitchFamily="34" charset="0"/>
              <a:buChar char="•"/>
            </a:pPr>
            <a:r>
              <a:rPr lang="zh-TW" altLang="en-US" sz="2400" b="1" dirty="0" smtClean="0">
                <a:latin typeface="微軟正黑體" pitchFamily="34" charset="-120"/>
                <a:ea typeface="微軟正黑體" pitchFamily="34" charset="-120"/>
              </a:rPr>
              <a:t>執行檔反組譯</a:t>
            </a:r>
            <a:r>
              <a:rPr lang="en-US" altLang="zh-TW" sz="2400" b="1" dirty="0" smtClean="0">
                <a:latin typeface="微軟正黑體" pitchFamily="34" charset="-120"/>
                <a:ea typeface="微軟正黑體" pitchFamily="34" charset="-120"/>
              </a:rPr>
              <a:t>: clutch, IDA Pro, dex2jar, </a:t>
            </a:r>
            <a:r>
              <a:rPr lang="en-US" altLang="zh-TW" sz="2400" b="1" dirty="0" err="1" smtClean="0">
                <a:latin typeface="微軟正黑體" pitchFamily="34" charset="-120"/>
                <a:ea typeface="微軟正黑體" pitchFamily="34" charset="-120"/>
              </a:rPr>
              <a:t>apktool</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目錄結構與檔案分析</a:t>
            </a:r>
            <a:r>
              <a:rPr lang="en-US" altLang="zh-TW" sz="2400" b="1" dirty="0" smtClean="0">
                <a:latin typeface="微軟正黑體" pitchFamily="34" charset="-120"/>
                <a:ea typeface="微軟正黑體" pitchFamily="34" charset="-120"/>
              </a:rPr>
              <a:t>: DDMS, </a:t>
            </a:r>
            <a:r>
              <a:rPr lang="en-US" altLang="zh-TW" sz="2400" b="1" dirty="0" err="1" smtClean="0">
                <a:latin typeface="微軟正黑體" pitchFamily="34" charset="-120"/>
                <a:ea typeface="微軟正黑體" pitchFamily="34" charset="-120"/>
              </a:rPr>
              <a:t>Itools</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ifile</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通用存取工具</a:t>
            </a:r>
            <a:r>
              <a:rPr lang="en-US" altLang="zh-TW" sz="2400" b="1" dirty="0" smtClean="0">
                <a:latin typeface="微軟正黑體" pitchFamily="34" charset="-120"/>
                <a:ea typeface="微軟正黑體" pitchFamily="34" charset="-120"/>
              </a:rPr>
              <a:t>:</a:t>
            </a:r>
            <a:r>
              <a:rPr lang="en-US" altLang="zh-TW" sz="2400" b="1" dirty="0" err="1" smtClean="0">
                <a:latin typeface="微軟正黑體" pitchFamily="34" charset="-120"/>
                <a:ea typeface="微軟正黑體" pitchFamily="34" charset="-120"/>
              </a:rPr>
              <a:t>sshd</a:t>
            </a:r>
            <a:r>
              <a:rPr lang="en-US" altLang="zh-TW" sz="2400" b="1" dirty="0" smtClean="0">
                <a:latin typeface="微軟正黑體" pitchFamily="34" charset="-120"/>
                <a:ea typeface="微軟正黑體" pitchFamily="34" charset="-120"/>
              </a:rPr>
              <a:t>, Putty, FTP client</a:t>
            </a:r>
          </a:p>
          <a:p>
            <a:pPr marL="342900" indent="-342900">
              <a:buFont typeface="Arial" pitchFamily="34" charset="0"/>
              <a:buChar char="•"/>
            </a:pP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endParaRPr lang="zh-TW" altLang="en-US" b="1" dirty="0" smtClean="0">
              <a:latin typeface="微軟正黑體" pitchFamily="34" charset="-120"/>
              <a:ea typeface="微軟正黑體" pitchFamily="34" charset="-120"/>
            </a:endParaRPr>
          </a:p>
          <a:p>
            <a:pPr marL="342900" marR="0" indent="-342900" defTabSz="914400" rtl="0" eaLnBrk="1" fontAlgn="base" latinLnBrk="0" hangingPunct="1">
              <a:lnSpc>
                <a:spcPct val="100000"/>
              </a:lnSpc>
              <a:spcBef>
                <a:spcPct val="0"/>
              </a:spcBef>
              <a:spcAft>
                <a:spcPct val="0"/>
              </a:spcAft>
              <a:buClrTx/>
              <a:buSzTx/>
              <a:buFont typeface="Arial" pitchFamily="34" charset="0"/>
              <a:buChar char="•"/>
              <a:tabLst/>
            </a:pPr>
            <a:endParaRPr kumimoji="0" lang="zh-TW" altLang="en-US" sz="1800" b="0" i="0" u="none" strike="noStrike" cap="none" normalizeH="0" baseline="0" dirty="0" smtClean="0">
              <a:ln>
                <a:noFill/>
              </a:ln>
              <a:solidFill>
                <a:schemeClr val="tx1"/>
              </a:solidFill>
              <a:effectLst/>
              <a:latin typeface="Arial" charset="0"/>
            </a:endParaRPr>
          </a:p>
        </p:txBody>
      </p:sp>
      <p:sp>
        <p:nvSpPr>
          <p:cNvPr id="11" name="圓角矩形 10"/>
          <p:cNvSpPr/>
          <p:nvPr/>
        </p:nvSpPr>
        <p:spPr bwMode="auto">
          <a:xfrm>
            <a:off x="2066331" y="3496962"/>
            <a:ext cx="5723907" cy="1692876"/>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TW" altLang="en-US" sz="2800" b="1" dirty="0" smtClean="0">
                <a:solidFill>
                  <a:srgbClr val="CC00CC"/>
                </a:solidFill>
                <a:latin typeface="微軟正黑體" pitchFamily="34" charset="-120"/>
                <a:ea typeface="微軟正黑體" pitchFamily="34" charset="-120"/>
              </a:rPr>
              <a:t>惡意程式分析</a:t>
            </a:r>
            <a:endParaRPr kumimoji="0" lang="en-US" altLang="zh-TW" sz="2800" b="1" dirty="0" smtClean="0">
              <a:solidFill>
                <a:srgbClr val="CC00CC"/>
              </a:solidFill>
              <a:latin typeface="微軟正黑體" pitchFamily="34" charset="-120"/>
              <a:ea typeface="微軟正黑體" pitchFamily="34" charset="-120"/>
            </a:endParaRPr>
          </a:p>
          <a:p>
            <a:pPr marL="342900" indent="-342900">
              <a:buFont typeface="Arial" pitchFamily="34" charset="0"/>
              <a:buChar char="•"/>
            </a:pPr>
            <a:r>
              <a:rPr lang="en-US" altLang="zh-TW" sz="2400" b="1" dirty="0" smtClean="0">
                <a:latin typeface="微軟正黑體" pitchFamily="34" charset="-120"/>
                <a:ea typeface="微軟正黑體" pitchFamily="34" charset="-120"/>
              </a:rPr>
              <a:t>app</a:t>
            </a:r>
            <a:r>
              <a:rPr lang="zh-TW" altLang="en-US" sz="2400" b="1" dirty="0" smtClean="0">
                <a:latin typeface="微軟正黑體" pitchFamily="34" charset="-120"/>
                <a:ea typeface="微軟正黑體" pitchFamily="34" charset="-120"/>
              </a:rPr>
              <a:t>仿冒檢查</a:t>
            </a:r>
          </a:p>
          <a:p>
            <a:pPr marL="342900" indent="-342900">
              <a:buFont typeface="Arial" pitchFamily="34" charset="0"/>
              <a:buChar char="•"/>
            </a:pPr>
            <a:r>
              <a:rPr lang="zh-TW" altLang="en-US" sz="2400" b="1" dirty="0" smtClean="0">
                <a:latin typeface="微軟正黑體" pitchFamily="34" charset="-120"/>
                <a:ea typeface="微軟正黑體" pitchFamily="34" charset="-120"/>
              </a:rPr>
              <a:t>引用</a:t>
            </a:r>
            <a:r>
              <a:rPr lang="en-US" altLang="zh-TW" sz="2400" b="1" dirty="0" smtClean="0">
                <a:latin typeface="微軟正黑體" pitchFamily="34" charset="-120"/>
                <a:ea typeface="微軟正黑體" pitchFamily="34" charset="-120"/>
              </a:rPr>
              <a:t>API</a:t>
            </a:r>
            <a:r>
              <a:rPr lang="zh-TW" altLang="en-US" sz="2400" b="1" dirty="0" smtClean="0">
                <a:latin typeface="微軟正黑體" pitchFamily="34" charset="-120"/>
                <a:ea typeface="微軟正黑體" pitchFamily="34" charset="-120"/>
              </a:rPr>
              <a:t>檢查</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關鍵字字串檢查</a:t>
            </a:r>
            <a:endParaRPr lang="zh-TW" altLang="en-US" sz="2400" b="1" dirty="0" smtClean="0">
              <a:latin typeface="微軟正黑體" pitchFamily="34" charset="-120"/>
              <a:ea typeface="微軟正黑體" pitchFamily="34" charset="-120"/>
            </a:endParaRPr>
          </a:p>
          <a:p>
            <a:pPr marL="342900" indent="-342900"/>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endParaRPr lang="zh-TW" altLang="en-US" b="1" dirty="0" smtClean="0">
              <a:latin typeface="微軟正黑體" pitchFamily="34" charset="-120"/>
              <a:ea typeface="微軟正黑體" pitchFamily="34" charset="-120"/>
            </a:endParaRPr>
          </a:p>
          <a:p>
            <a:pPr marL="342900" marR="0" indent="-342900" defTabSz="914400" rtl="0" eaLnBrk="1" fontAlgn="base" latinLnBrk="0" hangingPunct="1">
              <a:lnSpc>
                <a:spcPct val="100000"/>
              </a:lnSpc>
              <a:spcBef>
                <a:spcPct val="0"/>
              </a:spcBef>
              <a:spcAft>
                <a:spcPct val="0"/>
              </a:spcAft>
              <a:buClrTx/>
              <a:buSzTx/>
              <a:buFont typeface="Arial" pitchFamily="34" charset="0"/>
              <a:buChar char="•"/>
              <a:tabLst/>
            </a:pPr>
            <a:endParaRPr kumimoji="0" lang="zh-TW" altLang="en-US" sz="1800" b="0" i="0" u="none" strike="noStrike" cap="none" normalizeH="0" baseline="0" dirty="0" smtClean="0">
              <a:ln>
                <a:noFill/>
              </a:ln>
              <a:solidFill>
                <a:schemeClr val="tx1"/>
              </a:solidFill>
              <a:effectLst/>
              <a:latin typeface="Arial" charset="0"/>
            </a:endParaRPr>
          </a:p>
        </p:txBody>
      </p:sp>
      <p:sp>
        <p:nvSpPr>
          <p:cNvPr id="12" name="圓角矩形 11"/>
          <p:cNvSpPr/>
          <p:nvPr/>
        </p:nvSpPr>
        <p:spPr bwMode="auto">
          <a:xfrm>
            <a:off x="3253847" y="5254189"/>
            <a:ext cx="5723907" cy="1097188"/>
          </a:xfrm>
          <a:prstGeom prst="round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r>
              <a:rPr lang="zh-TW" altLang="en-US" sz="2800" b="1" dirty="0" smtClean="0">
                <a:solidFill>
                  <a:srgbClr val="FF33CC"/>
                </a:solidFill>
                <a:latin typeface="微軟正黑體" pitchFamily="34" charset="-120"/>
                <a:ea typeface="微軟正黑體" pitchFamily="34" charset="-120"/>
              </a:rPr>
              <a:t>程式安全檢測</a:t>
            </a:r>
            <a:endParaRPr lang="en-US" altLang="zh-TW" sz="2800" b="1" dirty="0" smtClean="0">
              <a:solidFill>
                <a:srgbClr val="FF33CC"/>
              </a:solidFill>
              <a:latin typeface="微軟正黑體" pitchFamily="34" charset="-120"/>
              <a:ea typeface="微軟正黑體" pitchFamily="34" charset="-120"/>
            </a:endParaRPr>
          </a:p>
          <a:p>
            <a:pPr marL="342900" indent="-342900">
              <a:buFont typeface="Arial" pitchFamily="34" charset="0"/>
              <a:buChar char="•"/>
            </a:pPr>
            <a:r>
              <a:rPr lang="en-US" altLang="zh-TW" sz="2400" b="1" dirty="0" err="1" smtClean="0">
                <a:latin typeface="微軟正黑體" pitchFamily="34" charset="-120"/>
                <a:ea typeface="微軟正黑體" pitchFamily="34" charset="-120"/>
              </a:rPr>
              <a:t>SQLite</a:t>
            </a:r>
            <a:r>
              <a:rPr lang="zh-TW" altLang="en-US" sz="2400" b="1" dirty="0" smtClean="0">
                <a:latin typeface="微軟正黑體" pitchFamily="34" charset="-120"/>
                <a:ea typeface="微軟正黑體" pitchFamily="34" charset="-120"/>
              </a:rPr>
              <a:t>內容檢查</a:t>
            </a:r>
            <a:endParaRPr lang="en-US" altLang="zh-TW" sz="2400" b="1" dirty="0" smtClean="0">
              <a:latin typeface="微軟正黑體" pitchFamily="34" charset="-120"/>
              <a:ea typeface="微軟正黑體" pitchFamily="34" charset="-120"/>
            </a:endParaRPr>
          </a:p>
        </p:txBody>
      </p:sp>
      <p:cxnSp>
        <p:nvCxnSpPr>
          <p:cNvPr id="14" name="圖案 13"/>
          <p:cNvCxnSpPr>
            <a:endCxn id="10" idx="1"/>
          </p:cNvCxnSpPr>
          <p:nvPr/>
        </p:nvCxnSpPr>
        <p:spPr bwMode="auto">
          <a:xfrm rot="16200000" flipV="1">
            <a:off x="-364474" y="3150619"/>
            <a:ext cx="2154010" cy="332497"/>
          </a:xfrm>
          <a:prstGeom prst="bentConnector4">
            <a:avLst>
              <a:gd name="adj1" fmla="val 22541"/>
              <a:gd name="adj2" fmla="val 168753"/>
            </a:avLst>
          </a:prstGeom>
          <a:solidFill>
            <a:schemeClr val="accent1"/>
          </a:solidFill>
          <a:ln w="19050" cap="flat" cmpd="sng" algn="ctr">
            <a:solidFill>
              <a:schemeClr val="tx1"/>
            </a:solidFill>
            <a:prstDash val="dashDot"/>
            <a:round/>
            <a:headEnd type="none" w="med" len="med"/>
            <a:tailEnd type="none" w="med" len="med"/>
          </a:ln>
          <a:effectLst/>
        </p:spPr>
      </p:cxnSp>
      <p:cxnSp>
        <p:nvCxnSpPr>
          <p:cNvPr id="15" name="圖案 14"/>
          <p:cNvCxnSpPr>
            <a:stCxn id="12" idx="3"/>
            <a:endCxn id="10" idx="3"/>
          </p:cNvCxnSpPr>
          <p:nvPr/>
        </p:nvCxnSpPr>
        <p:spPr bwMode="auto">
          <a:xfrm flipH="1" flipV="1">
            <a:off x="8526500" y="2239863"/>
            <a:ext cx="451254" cy="3562920"/>
          </a:xfrm>
          <a:prstGeom prst="bentConnector3">
            <a:avLst>
              <a:gd name="adj1" fmla="val 47920"/>
            </a:avLst>
          </a:prstGeom>
          <a:solidFill>
            <a:schemeClr val="accent1"/>
          </a:solidFill>
          <a:ln w="19050" cap="flat" cmpd="sng" algn="ctr">
            <a:solidFill>
              <a:schemeClr val="tx1"/>
            </a:solidFill>
            <a:prstDash val="dashDot"/>
            <a:round/>
            <a:headEnd type="none" w="med" len="med"/>
            <a:tailEnd type="none" w="med" len="med"/>
          </a:ln>
          <a:effectLst/>
        </p:spPr>
      </p:cxnSp>
      <p:cxnSp>
        <p:nvCxnSpPr>
          <p:cNvPr id="19" name="圖案 14"/>
          <p:cNvCxnSpPr>
            <a:stCxn id="11" idx="3"/>
            <a:endCxn id="10" idx="3"/>
          </p:cNvCxnSpPr>
          <p:nvPr/>
        </p:nvCxnSpPr>
        <p:spPr bwMode="auto">
          <a:xfrm flipV="1">
            <a:off x="7790238" y="2239863"/>
            <a:ext cx="736262" cy="2103537"/>
          </a:xfrm>
          <a:prstGeom prst="bentConnector3">
            <a:avLst>
              <a:gd name="adj1" fmla="val 131049"/>
            </a:avLst>
          </a:prstGeom>
          <a:solidFill>
            <a:schemeClr val="accent1"/>
          </a:solidFill>
          <a:ln w="19050" cap="flat" cmpd="sng" algn="ctr">
            <a:solidFill>
              <a:schemeClr val="tx1"/>
            </a:solidFill>
            <a:prstDash val="dashDot"/>
            <a:round/>
            <a:headEnd type="none" w="med" len="med"/>
            <a:tailEnd type="non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app</a:t>
            </a:r>
            <a:r>
              <a:rPr lang="zh-TW" altLang="en-US" sz="4000" dirty="0" smtClean="0"/>
              <a:t>動態分析</a:t>
            </a:r>
            <a:endParaRPr lang="zh-TW" altLang="en-US" sz="4000" dirty="0"/>
          </a:p>
        </p:txBody>
      </p:sp>
      <p:sp>
        <p:nvSpPr>
          <p:cNvPr id="10" name="圓角矩形 9"/>
          <p:cNvSpPr/>
          <p:nvPr/>
        </p:nvSpPr>
        <p:spPr bwMode="auto">
          <a:xfrm>
            <a:off x="546282" y="1068779"/>
            <a:ext cx="7980218" cy="1710047"/>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TW" altLang="en-US" sz="2800" b="1" dirty="0" smtClean="0">
                <a:solidFill>
                  <a:srgbClr val="2C8DF8"/>
                </a:solidFill>
                <a:latin typeface="微軟正黑體" pitchFamily="34" charset="-120"/>
                <a:ea typeface="微軟正黑體" pitchFamily="34" charset="-120"/>
              </a:rPr>
              <a:t>共通項目</a:t>
            </a:r>
            <a:endParaRPr kumimoji="0" lang="en-US" altLang="zh-TW" sz="2800" b="1" dirty="0" smtClean="0">
              <a:solidFill>
                <a:srgbClr val="2C8DF8"/>
              </a:solidFill>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流量側錄與分析</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burpsuit</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wireshark</a:t>
            </a:r>
            <a:r>
              <a:rPr lang="en-US" altLang="zh-TW" sz="2400" b="1" dirty="0" smtClean="0">
                <a:latin typeface="微軟正黑體" pitchFamily="34" charset="-120"/>
                <a:ea typeface="微軟正黑體" pitchFamily="34" charset="-120"/>
              </a:rPr>
              <a:t>, Mallory VM</a:t>
            </a:r>
            <a:endParaRPr lang="zh-TW" altLang="en-US" sz="2400" b="1" dirty="0" smtClean="0">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檔案讀寫監控</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droidbox</a:t>
            </a:r>
            <a:r>
              <a:rPr lang="en-US" altLang="zh-TW" sz="2400" b="1" dirty="0" smtClean="0">
                <a:latin typeface="微軟正黑體" pitchFamily="34" charset="-120"/>
                <a:ea typeface="微軟正黑體" pitchFamily="34" charset="-120"/>
              </a:rPr>
              <a:t>, snoop-it</a:t>
            </a:r>
          </a:p>
          <a:p>
            <a:pPr marL="342900" indent="-342900">
              <a:buFont typeface="Arial" pitchFamily="34" charset="0"/>
              <a:buChar char="•"/>
            </a:pPr>
            <a:r>
              <a:rPr lang="zh-TW" altLang="en-US" sz="2400" b="1" dirty="0" smtClean="0">
                <a:latin typeface="微軟正黑體" pitchFamily="34" charset="-120"/>
                <a:ea typeface="微軟正黑體" pitchFamily="34" charset="-120"/>
              </a:rPr>
              <a:t>簡訊寄送監控</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droidbox</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endParaRPr lang="zh-TW" altLang="en-US" b="1" dirty="0" smtClean="0">
              <a:latin typeface="微軟正黑體" pitchFamily="34" charset="-120"/>
              <a:ea typeface="微軟正黑體" pitchFamily="34" charset="-120"/>
            </a:endParaRPr>
          </a:p>
          <a:p>
            <a:pPr marL="342900" marR="0" indent="-342900" defTabSz="914400" rtl="0" eaLnBrk="1" fontAlgn="base" latinLnBrk="0" hangingPunct="1">
              <a:lnSpc>
                <a:spcPct val="100000"/>
              </a:lnSpc>
              <a:spcBef>
                <a:spcPct val="0"/>
              </a:spcBef>
              <a:spcAft>
                <a:spcPct val="0"/>
              </a:spcAft>
              <a:buClrTx/>
              <a:buSzTx/>
              <a:buFont typeface="Arial" pitchFamily="34" charset="0"/>
              <a:buChar char="•"/>
              <a:tabLst/>
            </a:pPr>
            <a:endParaRPr kumimoji="0" lang="zh-TW" altLang="en-US" sz="1800" b="0" i="0" u="none" strike="noStrike" cap="none" normalizeH="0" baseline="0" dirty="0" smtClean="0">
              <a:ln>
                <a:noFill/>
              </a:ln>
              <a:solidFill>
                <a:schemeClr val="tx1"/>
              </a:solidFill>
              <a:effectLst/>
              <a:latin typeface="Arial" charset="0"/>
            </a:endParaRPr>
          </a:p>
        </p:txBody>
      </p:sp>
      <p:sp>
        <p:nvSpPr>
          <p:cNvPr id="11" name="圓角矩形 10"/>
          <p:cNvSpPr/>
          <p:nvPr/>
        </p:nvSpPr>
        <p:spPr bwMode="auto">
          <a:xfrm>
            <a:off x="1199473" y="2873828"/>
            <a:ext cx="5723907" cy="2743201"/>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r>
              <a:rPr lang="zh-TW" altLang="en-US" sz="2400" b="1" dirty="0" smtClean="0">
                <a:solidFill>
                  <a:srgbClr val="FF33CC"/>
                </a:solidFill>
                <a:latin typeface="微軟正黑體" pitchFamily="34" charset="-120"/>
                <a:ea typeface="微軟正黑體" pitchFamily="34" charset="-120"/>
              </a:rPr>
              <a:t>程式安全檢測</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r>
              <a:rPr lang="en-US" altLang="zh-TW" sz="2400" b="1" dirty="0" smtClean="0">
                <a:latin typeface="微軟正黑體" pitchFamily="34" charset="-120"/>
                <a:ea typeface="微軟正黑體" pitchFamily="34" charset="-120"/>
              </a:rPr>
              <a:t>SSL</a:t>
            </a:r>
            <a:r>
              <a:rPr lang="zh-TW" altLang="en-US" sz="2400" b="1" dirty="0" smtClean="0">
                <a:latin typeface="微軟正黑體" pitchFamily="34" charset="-120"/>
                <a:ea typeface="微軟正黑體" pitchFamily="34" charset="-120"/>
              </a:rPr>
              <a:t>憑證錯誤處理檢查</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後端伺服器攻擊測試 </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pentest</a:t>
            </a:r>
            <a:r>
              <a:rPr lang="en-US" altLang="zh-TW" sz="2400" b="1" dirty="0" smtClean="0">
                <a:latin typeface="微軟正黑體" pitchFamily="34" charset="-120"/>
                <a:ea typeface="微軟正黑體" pitchFamily="34" charset="-120"/>
              </a:rPr>
              <a:t> skills</a:t>
            </a:r>
          </a:p>
          <a:p>
            <a:pPr marL="342900" indent="-342900">
              <a:buFont typeface="Arial" pitchFamily="34" charset="0"/>
              <a:buChar char="•"/>
            </a:pPr>
            <a:r>
              <a:rPr lang="zh-TW" altLang="en-US" sz="2400" b="1" dirty="0" smtClean="0">
                <a:latin typeface="微軟正黑體" pitchFamily="34" charset="-120"/>
                <a:ea typeface="微軟正黑體" pitchFamily="34" charset="-120"/>
              </a:rPr>
              <a:t>記憶體竄改與動態調試</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cycript</a:t>
            </a:r>
            <a:r>
              <a:rPr lang="en-US" altLang="zh-TW" sz="2400" b="1" dirty="0" smtClean="0">
                <a:latin typeface="微軟正黑體" pitchFamily="34" charset="-120"/>
                <a:ea typeface="微軟正黑體" pitchFamily="34" charset="-120"/>
              </a:rPr>
              <a:t>, </a:t>
            </a:r>
            <a:r>
              <a:rPr lang="en-US" altLang="zh-TW" sz="2400" b="1" dirty="0" err="1" smtClean="0">
                <a:latin typeface="微軟正黑體" pitchFamily="34" charset="-120"/>
                <a:ea typeface="微軟正黑體" pitchFamily="34" charset="-120"/>
              </a:rPr>
              <a:t>gdb,class</a:t>
            </a:r>
            <a:r>
              <a:rPr lang="en-US" altLang="zh-TW" sz="2400" b="1" dirty="0" smtClean="0">
                <a:latin typeface="微軟正黑體" pitchFamily="34" charset="-120"/>
                <a:ea typeface="微軟正黑體" pitchFamily="34" charset="-120"/>
              </a:rPr>
              <a:t>-dump-z, </a:t>
            </a:r>
            <a:r>
              <a:rPr lang="en-US" altLang="zh-TW" sz="2400" b="1" dirty="0" err="1" smtClean="0">
                <a:latin typeface="微軟正黑體" pitchFamily="34" charset="-120"/>
                <a:ea typeface="微軟正黑體" pitchFamily="34" charset="-120"/>
              </a:rPr>
              <a:t>adb</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加密方法強度分析</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r>
              <a:rPr lang="en-US" altLang="zh-TW" sz="2400" b="1" dirty="0" smtClean="0">
                <a:latin typeface="微軟正黑體" pitchFamily="34" charset="-120"/>
                <a:ea typeface="微軟正黑體" pitchFamily="34" charset="-120"/>
              </a:rPr>
              <a:t>Binary</a:t>
            </a:r>
            <a:r>
              <a:rPr lang="zh-TW" altLang="en-US" sz="2400" b="1" dirty="0" smtClean="0">
                <a:latin typeface="微軟正黑體" pitchFamily="34" charset="-120"/>
                <a:ea typeface="微軟正黑體" pitchFamily="34" charset="-120"/>
              </a:rPr>
              <a:t>防護分析</a:t>
            </a:r>
          </a:p>
          <a:p>
            <a:pPr marL="342900" indent="-342900">
              <a:buFont typeface="Arial" pitchFamily="34" charset="0"/>
              <a:buChar char="•"/>
            </a:pPr>
            <a:endParaRPr lang="zh-TW" altLang="en-US" sz="2400" b="1" dirty="0" smtClean="0">
              <a:latin typeface="微軟正黑體" pitchFamily="34" charset="-120"/>
              <a:ea typeface="微軟正黑體" pitchFamily="34" charset="-120"/>
            </a:endParaRPr>
          </a:p>
          <a:p>
            <a:pPr marL="342900" indent="-342900">
              <a:buFont typeface="Arial" pitchFamily="34" charset="0"/>
              <a:buChar char="•"/>
            </a:pPr>
            <a:endParaRPr lang="zh-TW" altLang="en-US" sz="2400" b="1" dirty="0" smtClean="0">
              <a:latin typeface="微軟正黑體" pitchFamily="34" charset="-120"/>
              <a:ea typeface="微軟正黑體" pitchFamily="34" charset="-120"/>
            </a:endParaRPr>
          </a:p>
          <a:p>
            <a:pPr marL="342900" indent="-342900">
              <a:buFont typeface="Arial" pitchFamily="34" charset="0"/>
              <a:buChar char="•"/>
            </a:pPr>
            <a:endParaRPr lang="zh-TW" altLang="en-US" sz="2400" b="1" dirty="0" smtClean="0">
              <a:latin typeface="微軟正黑體" pitchFamily="34" charset="-120"/>
              <a:ea typeface="微軟正黑體" pitchFamily="34" charset="-120"/>
            </a:endParaRPr>
          </a:p>
          <a:p>
            <a:pPr marL="342900" marR="0" indent="-342900" defTabSz="914400" eaLnBrk="1" latinLnBrk="0" hangingPunct="1">
              <a:lnSpc>
                <a:spcPct val="100000"/>
              </a:lnSpc>
              <a:buClrTx/>
              <a:buSzTx/>
              <a:buFont typeface="Arial" pitchFamily="34" charset="0"/>
              <a:buChar char="•"/>
              <a:tabLst/>
            </a:pPr>
            <a:endParaRPr lang="zh-TW" altLang="en-US" sz="2400" b="1" dirty="0" smtClean="0">
              <a:latin typeface="微軟正黑體" pitchFamily="34" charset="-120"/>
              <a:ea typeface="微軟正黑體" pitchFamily="34" charset="-120"/>
            </a:endParaRPr>
          </a:p>
        </p:txBody>
      </p:sp>
      <p:sp>
        <p:nvSpPr>
          <p:cNvPr id="12" name="圓角矩形 11"/>
          <p:cNvSpPr/>
          <p:nvPr/>
        </p:nvSpPr>
        <p:spPr bwMode="auto">
          <a:xfrm>
            <a:off x="2814472" y="5712030"/>
            <a:ext cx="5723907" cy="926267"/>
          </a:xfrm>
          <a:prstGeom prst="round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r>
              <a:rPr kumimoji="0" lang="zh-TW" altLang="en-US" sz="2800" b="1" dirty="0" smtClean="0">
                <a:solidFill>
                  <a:srgbClr val="CC00CC"/>
                </a:solidFill>
                <a:latin typeface="微軟正黑體" pitchFamily="34" charset="-120"/>
                <a:ea typeface="微軟正黑體" pitchFamily="34" charset="-120"/>
              </a:rPr>
              <a:t>惡意程式分析</a:t>
            </a:r>
            <a:endParaRPr kumimoji="0" lang="en-US" altLang="zh-TW" sz="2800" b="1" dirty="0" smtClean="0">
              <a:solidFill>
                <a:srgbClr val="CC00CC"/>
              </a:solidFill>
              <a:latin typeface="微軟正黑體" pitchFamily="34" charset="-120"/>
              <a:ea typeface="微軟正黑體" pitchFamily="34" charset="-120"/>
            </a:endParaRPr>
          </a:p>
          <a:p>
            <a:pPr marL="342900" indent="-342900">
              <a:buFont typeface="Arial" pitchFamily="34" charset="0"/>
              <a:buChar char="•"/>
            </a:pPr>
            <a:r>
              <a:rPr lang="zh-TW" altLang="en-US" sz="2400" b="1" dirty="0" smtClean="0">
                <a:latin typeface="微軟正黑體" pitchFamily="34" charset="-120"/>
                <a:ea typeface="微軟正黑體" pitchFamily="34" charset="-120"/>
              </a:rPr>
              <a:t>惡意中繼站檢查</a:t>
            </a:r>
            <a:endParaRPr lang="en-US" altLang="zh-TW" sz="2400" b="1" dirty="0" smtClean="0">
              <a:latin typeface="微軟正黑體" pitchFamily="34" charset="-120"/>
              <a:ea typeface="微軟正黑體" pitchFamily="34" charset="-120"/>
            </a:endParaRPr>
          </a:p>
          <a:p>
            <a:pPr marL="342900" indent="-342900">
              <a:buFont typeface="Arial" pitchFamily="34" charset="0"/>
              <a:buChar char="•"/>
            </a:pPr>
            <a:endParaRPr lang="zh-TW" altLang="en-US" sz="2400" b="1" dirty="0" smtClean="0">
              <a:latin typeface="微軟正黑體" pitchFamily="34" charset="-120"/>
              <a:ea typeface="微軟正黑體" pitchFamily="34" charset="-120"/>
            </a:endParaRPr>
          </a:p>
          <a:p>
            <a:pPr marL="342900" indent="-342900"/>
            <a:endParaRPr lang="en-US" altLang="zh-TW" sz="2800" b="1" dirty="0" smtClean="0">
              <a:solidFill>
                <a:srgbClr val="FF33CC"/>
              </a:solidFill>
              <a:latin typeface="微軟正黑體" pitchFamily="34" charset="-120"/>
              <a:ea typeface="微軟正黑體" pitchFamily="34" charset="-120"/>
            </a:endParaRPr>
          </a:p>
        </p:txBody>
      </p:sp>
      <p:cxnSp>
        <p:nvCxnSpPr>
          <p:cNvPr id="14" name="圖案 13"/>
          <p:cNvCxnSpPr>
            <a:stCxn id="57346" idx="0"/>
            <a:endCxn id="10" idx="1"/>
          </p:cNvCxnSpPr>
          <p:nvPr/>
        </p:nvCxnSpPr>
        <p:spPr bwMode="auto">
          <a:xfrm rot="16200000" flipV="1">
            <a:off x="-911421" y="3381507"/>
            <a:ext cx="3004457" cy="89049"/>
          </a:xfrm>
          <a:prstGeom prst="bentConnector4">
            <a:avLst>
              <a:gd name="adj1" fmla="val 35771"/>
              <a:gd name="adj2" fmla="val 516757"/>
            </a:avLst>
          </a:prstGeom>
          <a:solidFill>
            <a:schemeClr val="accent1"/>
          </a:solidFill>
          <a:ln w="19050" cap="flat" cmpd="sng" algn="ctr">
            <a:solidFill>
              <a:schemeClr val="tx1"/>
            </a:solidFill>
            <a:prstDash val="dashDot"/>
            <a:round/>
            <a:headEnd type="none" w="med" len="med"/>
            <a:tailEnd type="none" w="med" len="med"/>
          </a:ln>
          <a:effectLst/>
        </p:spPr>
      </p:cxnSp>
      <p:cxnSp>
        <p:nvCxnSpPr>
          <p:cNvPr id="15" name="圖案 14"/>
          <p:cNvCxnSpPr>
            <a:stCxn id="12" idx="3"/>
            <a:endCxn id="10" idx="3"/>
          </p:cNvCxnSpPr>
          <p:nvPr/>
        </p:nvCxnSpPr>
        <p:spPr bwMode="auto">
          <a:xfrm flipH="1" flipV="1">
            <a:off x="8526500" y="1923803"/>
            <a:ext cx="11879" cy="4251361"/>
          </a:xfrm>
          <a:prstGeom prst="bentConnector3">
            <a:avLst>
              <a:gd name="adj1" fmla="val -1924404"/>
            </a:avLst>
          </a:prstGeom>
          <a:solidFill>
            <a:schemeClr val="accent1"/>
          </a:solidFill>
          <a:ln w="19050" cap="flat" cmpd="sng" algn="ctr">
            <a:solidFill>
              <a:schemeClr val="tx1"/>
            </a:solidFill>
            <a:prstDash val="dashDot"/>
            <a:round/>
            <a:headEnd type="none" w="med" len="med"/>
            <a:tailEnd type="none" w="med" len="med"/>
          </a:ln>
          <a:effectLst/>
        </p:spPr>
      </p:cxnSp>
      <p:cxnSp>
        <p:nvCxnSpPr>
          <p:cNvPr id="19" name="圖案 14"/>
          <p:cNvCxnSpPr>
            <a:stCxn id="11" idx="3"/>
            <a:endCxn id="10" idx="3"/>
          </p:cNvCxnSpPr>
          <p:nvPr/>
        </p:nvCxnSpPr>
        <p:spPr bwMode="auto">
          <a:xfrm flipV="1">
            <a:off x="6923380" y="1923803"/>
            <a:ext cx="1603120" cy="2321626"/>
          </a:xfrm>
          <a:prstGeom prst="bentConnector3">
            <a:avLst>
              <a:gd name="adj1" fmla="val 114260"/>
            </a:avLst>
          </a:prstGeom>
          <a:solidFill>
            <a:schemeClr val="accent1"/>
          </a:solidFill>
          <a:ln w="19050" cap="flat" cmpd="sng" algn="ctr">
            <a:solidFill>
              <a:schemeClr val="tx1"/>
            </a:solidFill>
            <a:prstDash val="dashDot"/>
            <a:round/>
            <a:headEnd type="none" w="med" len="med"/>
            <a:tailEnd type="none" w="med" len="med"/>
          </a:ln>
          <a:effectLst/>
        </p:spPr>
      </p:cxnSp>
      <p:pic>
        <p:nvPicPr>
          <p:cNvPr id="57346" name="Picture 2" descr="D:\99_Unclassification\icon_list\1157615_1424217584461180_847058145_n.png"/>
          <p:cNvPicPr>
            <a:picLocks noChangeAspect="1" noChangeArrowheads="1"/>
          </p:cNvPicPr>
          <p:nvPr/>
        </p:nvPicPr>
        <p:blipFill>
          <a:blip r:embed="rId3" cstate="print"/>
          <a:srcRect t="9676" r="24416"/>
          <a:stretch>
            <a:fillRect/>
          </a:stretch>
        </p:blipFill>
        <p:spPr bwMode="auto">
          <a:xfrm>
            <a:off x="59379" y="4928260"/>
            <a:ext cx="1151904" cy="1376543"/>
          </a:xfrm>
          <a:prstGeom prst="rect">
            <a:avLst/>
          </a:prstGeom>
          <a:noFill/>
        </p:spPr>
      </p:pic>
      <p:pic>
        <p:nvPicPr>
          <p:cNvPr id="16" name="圖片 15" descr="ios_jb.png"/>
          <p:cNvPicPr>
            <a:picLocks noChangeAspect="1"/>
          </p:cNvPicPr>
          <p:nvPr/>
        </p:nvPicPr>
        <p:blipFill>
          <a:blip r:embed="rId4" cstate="print"/>
          <a:stretch>
            <a:fillRect/>
          </a:stretch>
        </p:blipFill>
        <p:spPr>
          <a:xfrm>
            <a:off x="1004840" y="5391397"/>
            <a:ext cx="773489" cy="77348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行動惡意程式分析 </a:t>
            </a:r>
            <a:endParaRPr lang="zh-TW" altLang="en-US" dirty="0"/>
          </a:p>
        </p:txBody>
      </p:sp>
      <p:pic>
        <p:nvPicPr>
          <p:cNvPr id="4" name="內容版面配置區 3" descr="Poison-Apple.png"/>
          <p:cNvPicPr>
            <a:picLocks noGrp="1" noChangeAspect="1"/>
          </p:cNvPicPr>
          <p:nvPr>
            <p:ph idx="1"/>
          </p:nvPr>
        </p:nvPicPr>
        <p:blipFill>
          <a:blip r:embed="rId2" cstate="print"/>
          <a:stretch>
            <a:fillRect/>
          </a:stretch>
        </p:blipFill>
        <p:spPr>
          <a:xfrm>
            <a:off x="2814422" y="1963882"/>
            <a:ext cx="3350924" cy="33509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行動惡意</a:t>
            </a:r>
            <a:r>
              <a:rPr lang="zh-TW" altLang="en-US" sz="4000" dirty="0" smtClean="0"/>
              <a:t>程式</a:t>
            </a:r>
            <a:r>
              <a:rPr lang="zh-TW" altLang="en-US" dirty="0" smtClean="0"/>
              <a:t>分析研究</a:t>
            </a:r>
            <a:endParaRPr lang="zh-TW" altLang="en-US" dirty="0"/>
          </a:p>
        </p:txBody>
      </p:sp>
      <p:sp>
        <p:nvSpPr>
          <p:cNvPr id="3" name="內容版面配置區 2"/>
          <p:cNvSpPr>
            <a:spLocks noGrp="1"/>
          </p:cNvSpPr>
          <p:nvPr>
            <p:ph idx="1"/>
          </p:nvPr>
        </p:nvSpPr>
        <p:spPr>
          <a:xfrm>
            <a:off x="539750" y="1323833"/>
            <a:ext cx="8135938" cy="4475989"/>
          </a:xfrm>
        </p:spPr>
        <p:txBody>
          <a:bodyPr/>
          <a:lstStyle/>
          <a:p>
            <a:pPr marL="342900" lvl="1" indent="-342900">
              <a:buClr>
                <a:schemeClr val="tx2"/>
              </a:buClr>
              <a:buFont typeface="Wingdings" pitchFamily="2" charset="2"/>
              <a:buChar char="v"/>
            </a:pPr>
            <a:r>
              <a:rPr lang="zh-TW" altLang="en-US" sz="3200" b="1" dirty="0" smtClean="0">
                <a:cs typeface="+mn-cs"/>
              </a:rPr>
              <a:t>研究方法 </a:t>
            </a:r>
            <a:endParaRPr lang="en-US" altLang="zh-TW" sz="3200" b="1" dirty="0" smtClean="0">
              <a:cs typeface="+mn-cs"/>
            </a:endParaRPr>
          </a:p>
          <a:p>
            <a:pPr lvl="1"/>
            <a:r>
              <a:rPr lang="zh-TW" altLang="en-US" sz="2800" dirty="0" smtClean="0"/>
              <a:t>針對公司內資安事件或是外部機關企業主動提供之樣本進行分析</a:t>
            </a:r>
            <a:endParaRPr lang="en-US" altLang="zh-TW" sz="2800" dirty="0" smtClean="0"/>
          </a:p>
          <a:p>
            <a:pPr marL="342900" lvl="1" indent="-342900">
              <a:buClr>
                <a:schemeClr val="tx2"/>
              </a:buClr>
              <a:buFont typeface="Wingdings" pitchFamily="2" charset="2"/>
              <a:buChar char="v"/>
            </a:pPr>
            <a:r>
              <a:rPr lang="zh-TW" altLang="en-US" sz="3200" b="1" dirty="0" smtClean="0">
                <a:cs typeface="+mn-cs"/>
              </a:rPr>
              <a:t>研究目的</a:t>
            </a:r>
            <a:endParaRPr lang="en-US" altLang="zh-TW" sz="2800" dirty="0" smtClean="0"/>
          </a:p>
          <a:p>
            <a:pPr lvl="1"/>
            <a:r>
              <a:rPr lang="zh-TW" altLang="en-US" sz="2800" dirty="0" smtClean="0"/>
              <a:t>規納整理惡意程式行為特徵</a:t>
            </a:r>
            <a:endParaRPr lang="en-US" altLang="zh-TW" sz="2800" dirty="0" smtClean="0"/>
          </a:p>
          <a:p>
            <a:pPr lvl="1"/>
            <a:r>
              <a:rPr lang="zh-TW" altLang="en-US" sz="2800" dirty="0" smtClean="0"/>
              <a:t>針對惡意行為制訂防禦與補償措施</a:t>
            </a:r>
            <a:endParaRPr lang="en-US" altLang="zh-TW" sz="2800" dirty="0" smtClean="0"/>
          </a:p>
          <a:p>
            <a:pPr lvl="1"/>
            <a:r>
              <a:rPr lang="zh-TW" altLang="en-US" sz="2800" dirty="0" smtClean="0"/>
              <a:t>建立惡意程式分群與偵測規則</a:t>
            </a:r>
            <a:endParaRPr lang="en-US" altLang="zh-TW" sz="2800" dirty="0" smtClean="0"/>
          </a:p>
          <a:p>
            <a:r>
              <a:rPr lang="zh-TW" altLang="en-US" sz="3000" dirty="0" smtClean="0"/>
              <a:t>以下針對詐騙類型的樣本進行探討</a:t>
            </a:r>
            <a:endParaRPr lang="en-US" altLang="zh-TW" sz="3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78476" y="1214650"/>
            <a:ext cx="949299" cy="939057"/>
            <a:chOff x="3930559" y="2879676"/>
            <a:chExt cx="949299" cy="939057"/>
          </a:xfrm>
        </p:grpSpPr>
        <p:pic>
          <p:nvPicPr>
            <p:cNvPr id="7" name="圖片 6" descr="virus_android.png"/>
            <p:cNvPicPr>
              <a:picLocks noChangeAspect="1"/>
            </p:cNvPicPr>
            <p:nvPr/>
          </p:nvPicPr>
          <p:blipFill>
            <a:blip r:embed="rId3" cstate="print"/>
            <a:stretch>
              <a:fillRect/>
            </a:stretch>
          </p:blipFill>
          <p:spPr>
            <a:xfrm>
              <a:off x="4121113" y="2879676"/>
              <a:ext cx="587362" cy="669082"/>
            </a:xfrm>
            <a:prstGeom prst="rect">
              <a:avLst/>
            </a:prstGeom>
          </p:spPr>
        </p:pic>
        <p:sp>
          <p:nvSpPr>
            <p:cNvPr id="16" name="文字方塊 15"/>
            <p:cNvSpPr txBox="1"/>
            <p:nvPr/>
          </p:nvSpPr>
          <p:spPr>
            <a:xfrm>
              <a:off x="3930559" y="3480179"/>
              <a:ext cx="949299" cy="338554"/>
            </a:xfrm>
            <a:prstGeom prst="rect">
              <a:avLst/>
            </a:prstGeom>
            <a:noFill/>
          </p:spPr>
          <p:txBody>
            <a:bodyPr wrap="none" rtlCol="0">
              <a:spAutoFit/>
            </a:bodyPr>
            <a:lstStyle/>
            <a:p>
              <a:r>
                <a:rPr lang="en-US" altLang="zh-TW" sz="1600" b="1" dirty="0" smtClean="0">
                  <a:solidFill>
                    <a:srgbClr val="FF0000"/>
                  </a:solidFill>
                </a:rPr>
                <a:t>evil app</a:t>
              </a:r>
              <a:endParaRPr lang="zh-TW" altLang="en-US" sz="1600" b="1" dirty="0">
                <a:solidFill>
                  <a:srgbClr val="FF0000"/>
                </a:solidFill>
              </a:endParaRPr>
            </a:p>
          </p:txBody>
        </p:sp>
      </p:grpSp>
      <p:sp>
        <p:nvSpPr>
          <p:cNvPr id="2" name="標題 1"/>
          <p:cNvSpPr>
            <a:spLocks noGrp="1"/>
          </p:cNvSpPr>
          <p:nvPr>
            <p:ph type="title"/>
          </p:nvPr>
        </p:nvSpPr>
        <p:spPr/>
        <p:txBody>
          <a:bodyPr/>
          <a:lstStyle/>
          <a:p>
            <a:r>
              <a:rPr lang="zh-TW" altLang="en-US" sz="4000" dirty="0" smtClean="0"/>
              <a:t>手機詐騙攻擊情境</a:t>
            </a:r>
            <a:endParaRPr lang="zh-TW" altLang="en-US" sz="4000" dirty="0"/>
          </a:p>
        </p:txBody>
      </p:sp>
      <p:pic>
        <p:nvPicPr>
          <p:cNvPr id="4" name="內容版面配置區 3" descr="Spy.png"/>
          <p:cNvPicPr>
            <a:picLocks noGrp="1" noChangeAspect="1"/>
          </p:cNvPicPr>
          <p:nvPr>
            <p:ph idx="1"/>
          </p:nvPr>
        </p:nvPicPr>
        <p:blipFill>
          <a:blip r:embed="rId4" cstate="print"/>
          <a:stretch>
            <a:fillRect/>
          </a:stretch>
        </p:blipFill>
        <p:spPr>
          <a:xfrm>
            <a:off x="1102501" y="1282889"/>
            <a:ext cx="859335" cy="859335"/>
          </a:xfrm>
        </p:spPr>
      </p:pic>
      <p:pic>
        <p:nvPicPr>
          <p:cNvPr id="8" name="圖片 7" descr="HomeServer.png"/>
          <p:cNvPicPr>
            <a:picLocks noChangeAspect="1"/>
          </p:cNvPicPr>
          <p:nvPr/>
        </p:nvPicPr>
        <p:blipFill>
          <a:blip r:embed="rId5" cstate="print"/>
          <a:stretch>
            <a:fillRect/>
          </a:stretch>
        </p:blipFill>
        <p:spPr>
          <a:xfrm>
            <a:off x="1616129" y="1678674"/>
            <a:ext cx="813178" cy="813178"/>
          </a:xfrm>
          <a:prstGeom prst="rect">
            <a:avLst/>
          </a:prstGeom>
        </p:spPr>
      </p:pic>
      <p:grpSp>
        <p:nvGrpSpPr>
          <p:cNvPr id="13" name="群組 12"/>
          <p:cNvGrpSpPr/>
          <p:nvPr/>
        </p:nvGrpSpPr>
        <p:grpSpPr>
          <a:xfrm>
            <a:off x="6127845" y="1163472"/>
            <a:ext cx="1425390" cy="1413316"/>
            <a:chOff x="6114197" y="1122528"/>
            <a:chExt cx="1425390" cy="1413316"/>
          </a:xfrm>
        </p:grpSpPr>
        <p:pic>
          <p:nvPicPr>
            <p:cNvPr id="10" name="圖片 9" descr="Cloud-Storage.png"/>
            <p:cNvPicPr>
              <a:picLocks noChangeAspect="1"/>
            </p:cNvPicPr>
            <p:nvPr/>
          </p:nvPicPr>
          <p:blipFill>
            <a:blip r:embed="rId6" cstate="print"/>
            <a:stretch>
              <a:fillRect/>
            </a:stretch>
          </p:blipFill>
          <p:spPr>
            <a:xfrm>
              <a:off x="6240440" y="1122528"/>
              <a:ext cx="1183943" cy="1183943"/>
            </a:xfrm>
            <a:prstGeom prst="rect">
              <a:avLst/>
            </a:prstGeom>
          </p:spPr>
        </p:pic>
        <p:sp>
          <p:nvSpPr>
            <p:cNvPr id="11" name="文字方塊 10"/>
            <p:cNvSpPr txBox="1"/>
            <p:nvPr/>
          </p:nvSpPr>
          <p:spPr>
            <a:xfrm>
              <a:off x="6114197" y="2197290"/>
              <a:ext cx="1425390" cy="338554"/>
            </a:xfrm>
            <a:prstGeom prst="rect">
              <a:avLst/>
            </a:prstGeom>
            <a:noFill/>
          </p:spPr>
          <p:txBody>
            <a:bodyPr wrap="none" rtlCol="0">
              <a:spAutoFit/>
            </a:bodyPr>
            <a:lstStyle/>
            <a:p>
              <a:r>
                <a:rPr lang="en-US" altLang="zh-TW" sz="1600" b="1" dirty="0" smtClean="0"/>
                <a:t>Cloud Space</a:t>
              </a:r>
              <a:endParaRPr lang="zh-TW" altLang="en-US" sz="1600" b="1" dirty="0"/>
            </a:p>
          </p:txBody>
        </p:sp>
      </p:grpSp>
      <p:sp>
        <p:nvSpPr>
          <p:cNvPr id="12" name="文字方塊 11"/>
          <p:cNvSpPr txBox="1"/>
          <p:nvPr/>
        </p:nvSpPr>
        <p:spPr>
          <a:xfrm>
            <a:off x="1078174" y="2456597"/>
            <a:ext cx="1322798" cy="338554"/>
          </a:xfrm>
          <a:prstGeom prst="rect">
            <a:avLst/>
          </a:prstGeom>
          <a:noFill/>
        </p:spPr>
        <p:txBody>
          <a:bodyPr wrap="none" rtlCol="0">
            <a:spAutoFit/>
          </a:bodyPr>
          <a:lstStyle/>
          <a:p>
            <a:r>
              <a:rPr lang="en-US" altLang="zh-TW" sz="1600" b="1" dirty="0" smtClean="0"/>
              <a:t>C&amp;C Server</a:t>
            </a:r>
            <a:endParaRPr lang="zh-TW" altLang="en-US" sz="1600" b="1" dirty="0"/>
          </a:p>
        </p:txBody>
      </p:sp>
      <p:grpSp>
        <p:nvGrpSpPr>
          <p:cNvPr id="23" name="群組 22"/>
          <p:cNvGrpSpPr/>
          <p:nvPr/>
        </p:nvGrpSpPr>
        <p:grpSpPr>
          <a:xfrm>
            <a:off x="1310187" y="4509343"/>
            <a:ext cx="859802" cy="1206428"/>
            <a:chOff x="1310187" y="4509343"/>
            <a:chExt cx="859802" cy="1206428"/>
          </a:xfrm>
        </p:grpSpPr>
        <p:pic>
          <p:nvPicPr>
            <p:cNvPr id="5" name="圖片 4" descr="female-user-icon-clip-art_f.jpg"/>
            <p:cNvPicPr>
              <a:picLocks noChangeAspect="1"/>
            </p:cNvPicPr>
            <p:nvPr/>
          </p:nvPicPr>
          <p:blipFill>
            <a:blip r:embed="rId7" cstate="print"/>
            <a:stretch>
              <a:fillRect/>
            </a:stretch>
          </p:blipFill>
          <p:spPr>
            <a:xfrm>
              <a:off x="1310187" y="4509343"/>
              <a:ext cx="859802" cy="861831"/>
            </a:xfrm>
            <a:prstGeom prst="rect">
              <a:avLst/>
            </a:prstGeom>
          </p:spPr>
        </p:pic>
        <p:sp>
          <p:nvSpPr>
            <p:cNvPr id="14" name="文字方塊 13"/>
            <p:cNvSpPr txBox="1"/>
            <p:nvPr/>
          </p:nvSpPr>
          <p:spPr>
            <a:xfrm>
              <a:off x="1351133" y="5377217"/>
              <a:ext cx="779381" cy="338554"/>
            </a:xfrm>
            <a:prstGeom prst="rect">
              <a:avLst/>
            </a:prstGeom>
            <a:noFill/>
          </p:spPr>
          <p:txBody>
            <a:bodyPr wrap="none" rtlCol="0">
              <a:spAutoFit/>
            </a:bodyPr>
            <a:lstStyle/>
            <a:p>
              <a:r>
                <a:rPr lang="en-US" altLang="zh-TW" sz="1600" b="1" dirty="0" smtClean="0"/>
                <a:t>victim</a:t>
              </a:r>
              <a:endParaRPr lang="zh-TW" altLang="en-US" sz="1600" b="1" dirty="0"/>
            </a:p>
          </p:txBody>
        </p:sp>
      </p:grpSp>
      <p:grpSp>
        <p:nvGrpSpPr>
          <p:cNvPr id="24" name="群組 23"/>
          <p:cNvGrpSpPr/>
          <p:nvPr/>
        </p:nvGrpSpPr>
        <p:grpSpPr>
          <a:xfrm>
            <a:off x="7530169" y="4408223"/>
            <a:ext cx="1010867" cy="1266604"/>
            <a:chOff x="6547513" y="4435519"/>
            <a:chExt cx="1010867" cy="1266604"/>
          </a:xfrm>
        </p:grpSpPr>
        <p:pic>
          <p:nvPicPr>
            <p:cNvPr id="6" name="圖片 5" descr="user-group-icon.png"/>
            <p:cNvPicPr>
              <a:picLocks noChangeAspect="1"/>
            </p:cNvPicPr>
            <p:nvPr/>
          </p:nvPicPr>
          <p:blipFill>
            <a:blip r:embed="rId8" cstate="print"/>
            <a:stretch>
              <a:fillRect/>
            </a:stretch>
          </p:blipFill>
          <p:spPr>
            <a:xfrm>
              <a:off x="6547513" y="4435519"/>
              <a:ext cx="976952" cy="976952"/>
            </a:xfrm>
            <a:prstGeom prst="rect">
              <a:avLst/>
            </a:prstGeom>
          </p:spPr>
        </p:pic>
        <p:sp>
          <p:nvSpPr>
            <p:cNvPr id="21" name="文字方塊 20"/>
            <p:cNvSpPr txBox="1"/>
            <p:nvPr/>
          </p:nvSpPr>
          <p:spPr>
            <a:xfrm>
              <a:off x="6646464" y="5363569"/>
              <a:ext cx="911916" cy="338554"/>
            </a:xfrm>
            <a:prstGeom prst="rect">
              <a:avLst/>
            </a:prstGeom>
            <a:noFill/>
          </p:spPr>
          <p:txBody>
            <a:bodyPr wrap="none" rtlCol="0">
              <a:spAutoFit/>
            </a:bodyPr>
            <a:lstStyle/>
            <a:p>
              <a:r>
                <a:rPr lang="en-US" altLang="zh-TW" sz="1600" b="1" dirty="0" smtClean="0"/>
                <a:t>victims</a:t>
              </a:r>
              <a:endParaRPr lang="zh-TW" altLang="en-US" sz="1600" b="1" dirty="0"/>
            </a:p>
          </p:txBody>
        </p:sp>
      </p:grpSp>
      <p:pic>
        <p:nvPicPr>
          <p:cNvPr id="28" name="圖片 27" descr="pay_store.png"/>
          <p:cNvPicPr>
            <a:picLocks noChangeAspect="1"/>
          </p:cNvPicPr>
          <p:nvPr/>
        </p:nvPicPr>
        <p:blipFill>
          <a:blip r:embed="rId9" cstate="print"/>
          <a:stretch>
            <a:fillRect/>
          </a:stretch>
        </p:blipFill>
        <p:spPr>
          <a:xfrm>
            <a:off x="4423578" y="4357043"/>
            <a:ext cx="1021877" cy="1021877"/>
          </a:xfrm>
          <a:prstGeom prst="rect">
            <a:avLst/>
          </a:prstGeom>
        </p:spPr>
      </p:pic>
      <p:sp>
        <p:nvSpPr>
          <p:cNvPr id="30" name="文字方塊 29"/>
          <p:cNvSpPr txBox="1"/>
          <p:nvPr/>
        </p:nvSpPr>
        <p:spPr>
          <a:xfrm>
            <a:off x="4449171" y="5377215"/>
            <a:ext cx="1005403" cy="584775"/>
          </a:xfrm>
          <a:prstGeom prst="rect">
            <a:avLst/>
          </a:prstGeom>
          <a:noFill/>
        </p:spPr>
        <p:txBody>
          <a:bodyPr wrap="none" rtlCol="0">
            <a:spAutoFit/>
          </a:bodyPr>
          <a:lstStyle/>
          <a:p>
            <a:r>
              <a:rPr lang="zh-TW" altLang="en-US" sz="1600" b="1" dirty="0" smtClean="0"/>
              <a:t>小額付款</a:t>
            </a:r>
            <a:endParaRPr lang="en-US" altLang="zh-TW" sz="1600" b="1" dirty="0" smtClean="0"/>
          </a:p>
          <a:p>
            <a:pPr algn="ctr"/>
            <a:r>
              <a:rPr lang="en-US" altLang="zh-TW" sz="1600" b="1" dirty="0" smtClean="0"/>
              <a:t>Store</a:t>
            </a:r>
            <a:endParaRPr lang="zh-TW" altLang="en-US" sz="1600" b="1" dirty="0"/>
          </a:p>
        </p:txBody>
      </p:sp>
      <p:grpSp>
        <p:nvGrpSpPr>
          <p:cNvPr id="33" name="群組 32"/>
          <p:cNvGrpSpPr/>
          <p:nvPr/>
        </p:nvGrpSpPr>
        <p:grpSpPr>
          <a:xfrm>
            <a:off x="449453" y="1965278"/>
            <a:ext cx="915323" cy="618199"/>
            <a:chOff x="2428378" y="1937983"/>
            <a:chExt cx="1257533" cy="742238"/>
          </a:xfrm>
        </p:grpSpPr>
        <p:pic>
          <p:nvPicPr>
            <p:cNvPr id="31" name="圖片 30" descr="evil sms.png"/>
            <p:cNvPicPr>
              <a:picLocks noChangeAspect="1"/>
            </p:cNvPicPr>
            <p:nvPr/>
          </p:nvPicPr>
          <p:blipFill>
            <a:blip r:embed="rId10" cstate="print"/>
            <a:stretch>
              <a:fillRect/>
            </a:stretch>
          </p:blipFill>
          <p:spPr>
            <a:xfrm>
              <a:off x="2428378" y="1937983"/>
              <a:ext cx="1185461" cy="742238"/>
            </a:xfrm>
            <a:prstGeom prst="rect">
              <a:avLst/>
            </a:prstGeom>
          </p:spPr>
        </p:pic>
        <p:sp>
          <p:nvSpPr>
            <p:cNvPr id="32" name="文字方塊 31"/>
            <p:cNvSpPr txBox="1"/>
            <p:nvPr/>
          </p:nvSpPr>
          <p:spPr>
            <a:xfrm>
              <a:off x="2634020" y="2251699"/>
              <a:ext cx="1051891" cy="338554"/>
            </a:xfrm>
            <a:prstGeom prst="rect">
              <a:avLst/>
            </a:prstGeom>
            <a:noFill/>
          </p:spPr>
          <p:txBody>
            <a:bodyPr wrap="none" rtlCol="0">
              <a:spAutoFit/>
            </a:bodyPr>
            <a:lstStyle/>
            <a:p>
              <a:r>
                <a:rPr lang="en-US" altLang="zh-TW" sz="1600" b="1" dirty="0" smtClean="0">
                  <a:solidFill>
                    <a:srgbClr val="FF0000"/>
                  </a:solidFill>
                </a:rPr>
                <a:t>evil SMS</a:t>
              </a:r>
              <a:endParaRPr lang="zh-TW" altLang="en-US" sz="1600" b="1" dirty="0">
                <a:solidFill>
                  <a:srgbClr val="FF0000"/>
                </a:solidFill>
              </a:endParaRPr>
            </a:p>
          </p:txBody>
        </p:sp>
      </p:grpSp>
      <p:grpSp>
        <p:nvGrpSpPr>
          <p:cNvPr id="37" name="群組 36"/>
          <p:cNvGrpSpPr/>
          <p:nvPr/>
        </p:nvGrpSpPr>
        <p:grpSpPr>
          <a:xfrm>
            <a:off x="1842449" y="3701960"/>
            <a:ext cx="1154748" cy="1468466"/>
            <a:chOff x="3616658" y="2036930"/>
            <a:chExt cx="1154748" cy="1468466"/>
          </a:xfrm>
        </p:grpSpPr>
        <p:pic>
          <p:nvPicPr>
            <p:cNvPr id="35" name="圖片 34" descr="personal_data.png"/>
            <p:cNvPicPr>
              <a:picLocks noChangeAspect="1"/>
            </p:cNvPicPr>
            <p:nvPr/>
          </p:nvPicPr>
          <p:blipFill>
            <a:blip r:embed="rId11" cstate="print"/>
            <a:stretch>
              <a:fillRect/>
            </a:stretch>
          </p:blipFill>
          <p:spPr>
            <a:xfrm>
              <a:off x="3616658" y="2036930"/>
              <a:ext cx="1154748" cy="1154748"/>
            </a:xfrm>
            <a:prstGeom prst="rect">
              <a:avLst/>
            </a:prstGeom>
          </p:spPr>
        </p:pic>
        <p:sp>
          <p:nvSpPr>
            <p:cNvPr id="36" name="文字方塊 35"/>
            <p:cNvSpPr txBox="1"/>
            <p:nvPr/>
          </p:nvSpPr>
          <p:spPr>
            <a:xfrm>
              <a:off x="3643955" y="2920621"/>
              <a:ext cx="1050288" cy="584775"/>
            </a:xfrm>
            <a:prstGeom prst="rect">
              <a:avLst/>
            </a:prstGeom>
            <a:noFill/>
          </p:spPr>
          <p:txBody>
            <a:bodyPr wrap="none" rtlCol="0">
              <a:spAutoFit/>
            </a:bodyPr>
            <a:lstStyle/>
            <a:p>
              <a:r>
                <a:rPr lang="en-US" altLang="zh-TW" sz="1600" b="1" dirty="0" smtClean="0"/>
                <a:t>personal</a:t>
              </a:r>
            </a:p>
            <a:p>
              <a:pPr algn="ctr"/>
              <a:r>
                <a:rPr lang="en-US" altLang="zh-TW" sz="1600" b="1" dirty="0" smtClean="0"/>
                <a:t> info</a:t>
              </a:r>
              <a:endParaRPr lang="zh-TW" altLang="en-US" sz="1600" b="1" dirty="0"/>
            </a:p>
          </p:txBody>
        </p:sp>
      </p:grpSp>
      <p:grpSp>
        <p:nvGrpSpPr>
          <p:cNvPr id="40" name="群組 39"/>
          <p:cNvGrpSpPr/>
          <p:nvPr/>
        </p:nvGrpSpPr>
        <p:grpSpPr>
          <a:xfrm>
            <a:off x="1991789" y="3220872"/>
            <a:ext cx="3301218" cy="378464"/>
            <a:chOff x="1991789" y="3220872"/>
            <a:chExt cx="3301218" cy="378464"/>
          </a:xfrm>
        </p:grpSpPr>
        <p:sp>
          <p:nvSpPr>
            <p:cNvPr id="38" name="向右箭號 37"/>
            <p:cNvSpPr/>
            <p:nvPr/>
          </p:nvSpPr>
          <p:spPr bwMode="auto">
            <a:xfrm rot="2561895">
              <a:off x="1991789" y="3258142"/>
              <a:ext cx="3301218" cy="34119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 name="文字方塊 38"/>
            <p:cNvSpPr txBox="1"/>
            <p:nvPr/>
          </p:nvSpPr>
          <p:spPr>
            <a:xfrm>
              <a:off x="2838728" y="3220872"/>
              <a:ext cx="1928733" cy="369332"/>
            </a:xfrm>
            <a:prstGeom prst="rect">
              <a:avLst/>
            </a:prstGeom>
            <a:noFill/>
          </p:spPr>
          <p:txBody>
            <a:bodyPr wrap="none" rtlCol="0">
              <a:spAutoFit/>
            </a:bodyPr>
            <a:lstStyle/>
            <a:p>
              <a:r>
                <a:rPr lang="en-US" altLang="zh-TW" b="1" dirty="0" smtClean="0">
                  <a:solidFill>
                    <a:srgbClr val="FF0000"/>
                  </a:solidFill>
                </a:rPr>
                <a:t>Forge Purchase</a:t>
              </a:r>
              <a:endParaRPr lang="zh-TW" altLang="en-US" b="1" dirty="0">
                <a:solidFill>
                  <a:srgbClr val="FF0000"/>
                </a:solidFill>
              </a:endParaRPr>
            </a:p>
          </p:txBody>
        </p:sp>
      </p:grpSp>
      <p:grpSp>
        <p:nvGrpSpPr>
          <p:cNvPr id="50" name="群組 49"/>
          <p:cNvGrpSpPr/>
          <p:nvPr/>
        </p:nvGrpSpPr>
        <p:grpSpPr>
          <a:xfrm>
            <a:off x="2579426" y="4653902"/>
            <a:ext cx="1910687" cy="646331"/>
            <a:chOff x="6714698" y="5459103"/>
            <a:chExt cx="1910687" cy="646331"/>
          </a:xfrm>
        </p:grpSpPr>
        <p:sp>
          <p:nvSpPr>
            <p:cNvPr id="46" name="向右箭號 45"/>
            <p:cNvSpPr/>
            <p:nvPr/>
          </p:nvSpPr>
          <p:spPr bwMode="auto">
            <a:xfrm>
              <a:off x="6714698" y="5619205"/>
              <a:ext cx="1910687" cy="34119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 name="文字方塊 46"/>
            <p:cNvSpPr txBox="1"/>
            <p:nvPr/>
          </p:nvSpPr>
          <p:spPr>
            <a:xfrm>
              <a:off x="6946710" y="5459103"/>
              <a:ext cx="1569492" cy="646331"/>
            </a:xfrm>
            <a:prstGeom prst="rect">
              <a:avLst/>
            </a:prstGeom>
            <a:noFill/>
          </p:spPr>
          <p:txBody>
            <a:bodyPr wrap="square" rtlCol="0">
              <a:spAutoFit/>
            </a:bodyPr>
            <a:lstStyle/>
            <a:p>
              <a:r>
                <a:rPr lang="en-US" altLang="zh-TW" b="1" dirty="0" smtClean="0">
                  <a:solidFill>
                    <a:srgbClr val="FF0000"/>
                  </a:solidFill>
                </a:rPr>
                <a:t>Intercept &amp;</a:t>
              </a:r>
            </a:p>
            <a:p>
              <a:r>
                <a:rPr lang="en-US" altLang="zh-TW" b="1" dirty="0" smtClean="0">
                  <a:solidFill>
                    <a:srgbClr val="FF0000"/>
                  </a:solidFill>
                </a:rPr>
                <a:t>Forge reply</a:t>
              </a:r>
              <a:endParaRPr lang="zh-TW" altLang="en-US" b="1" dirty="0">
                <a:solidFill>
                  <a:srgbClr val="FF0000"/>
                </a:solidFill>
              </a:endParaRPr>
            </a:p>
          </p:txBody>
        </p:sp>
      </p:grpSp>
      <p:pic>
        <p:nvPicPr>
          <p:cNvPr id="51" name="圖片 50" descr="money.png"/>
          <p:cNvPicPr>
            <a:picLocks noChangeAspect="1"/>
          </p:cNvPicPr>
          <p:nvPr/>
        </p:nvPicPr>
        <p:blipFill>
          <a:blip r:embed="rId12" cstate="print"/>
          <a:stretch>
            <a:fillRect/>
          </a:stretch>
        </p:blipFill>
        <p:spPr>
          <a:xfrm>
            <a:off x="2393223" y="1167957"/>
            <a:ext cx="486454" cy="661933"/>
          </a:xfrm>
          <a:prstGeom prst="rect">
            <a:avLst/>
          </a:prstGeom>
        </p:spPr>
      </p:pic>
      <p:sp>
        <p:nvSpPr>
          <p:cNvPr id="52" name="文字方塊 51"/>
          <p:cNvSpPr txBox="1"/>
          <p:nvPr/>
        </p:nvSpPr>
        <p:spPr>
          <a:xfrm>
            <a:off x="3712192" y="5977720"/>
            <a:ext cx="2342308" cy="338554"/>
          </a:xfrm>
          <a:prstGeom prst="rect">
            <a:avLst/>
          </a:prstGeom>
          <a:noFill/>
        </p:spPr>
        <p:txBody>
          <a:bodyPr wrap="none" rtlCol="0">
            <a:spAutoFit/>
          </a:bodyPr>
          <a:lstStyle/>
          <a:p>
            <a:r>
              <a:rPr lang="en-US" altLang="zh-TW" sz="1600" b="1" dirty="0" smtClean="0"/>
              <a:t>Spray to other victims</a:t>
            </a:r>
            <a:endParaRPr lang="zh-TW" altLang="en-US" sz="1600" b="1" dirty="0"/>
          </a:p>
        </p:txBody>
      </p:sp>
      <p:pic>
        <p:nvPicPr>
          <p:cNvPr id="53" name="圖片 52" descr="money.png"/>
          <p:cNvPicPr>
            <a:picLocks noChangeAspect="1"/>
          </p:cNvPicPr>
          <p:nvPr/>
        </p:nvPicPr>
        <p:blipFill>
          <a:blip r:embed="rId12" cstate="print"/>
          <a:stretch>
            <a:fillRect/>
          </a:stretch>
        </p:blipFill>
        <p:spPr>
          <a:xfrm>
            <a:off x="2597939" y="1563742"/>
            <a:ext cx="486454" cy="661933"/>
          </a:xfrm>
          <a:prstGeom prst="rect">
            <a:avLst/>
          </a:prstGeom>
        </p:spPr>
      </p:pic>
      <p:pic>
        <p:nvPicPr>
          <p:cNvPr id="54" name="圖片 53" descr="money.png"/>
          <p:cNvPicPr>
            <a:picLocks noChangeAspect="1"/>
          </p:cNvPicPr>
          <p:nvPr/>
        </p:nvPicPr>
        <p:blipFill>
          <a:blip r:embed="rId12" cstate="print"/>
          <a:stretch>
            <a:fillRect/>
          </a:stretch>
        </p:blipFill>
        <p:spPr>
          <a:xfrm>
            <a:off x="2870894" y="1290786"/>
            <a:ext cx="486454" cy="661933"/>
          </a:xfrm>
          <a:prstGeom prst="rect">
            <a:avLst/>
          </a:prstGeom>
        </p:spPr>
      </p:pic>
      <p:grpSp>
        <p:nvGrpSpPr>
          <p:cNvPr id="18" name="群組 17"/>
          <p:cNvGrpSpPr/>
          <p:nvPr/>
        </p:nvGrpSpPr>
        <p:grpSpPr>
          <a:xfrm>
            <a:off x="6878477" y="1214650"/>
            <a:ext cx="949299" cy="939057"/>
            <a:chOff x="3930559" y="2879676"/>
            <a:chExt cx="949299" cy="939057"/>
          </a:xfrm>
        </p:grpSpPr>
        <p:pic>
          <p:nvPicPr>
            <p:cNvPr id="19" name="圖片 18" descr="virus_android.png"/>
            <p:cNvPicPr>
              <a:picLocks noChangeAspect="1"/>
            </p:cNvPicPr>
            <p:nvPr/>
          </p:nvPicPr>
          <p:blipFill>
            <a:blip r:embed="rId3" cstate="print"/>
            <a:stretch>
              <a:fillRect/>
            </a:stretch>
          </p:blipFill>
          <p:spPr>
            <a:xfrm>
              <a:off x="4121113" y="2879676"/>
              <a:ext cx="587362" cy="669082"/>
            </a:xfrm>
            <a:prstGeom prst="rect">
              <a:avLst/>
            </a:prstGeom>
          </p:spPr>
        </p:pic>
        <p:sp>
          <p:nvSpPr>
            <p:cNvPr id="20" name="文字方塊 19"/>
            <p:cNvSpPr txBox="1"/>
            <p:nvPr/>
          </p:nvSpPr>
          <p:spPr>
            <a:xfrm>
              <a:off x="3930559" y="3480179"/>
              <a:ext cx="949299" cy="338554"/>
            </a:xfrm>
            <a:prstGeom prst="rect">
              <a:avLst/>
            </a:prstGeom>
            <a:noFill/>
          </p:spPr>
          <p:txBody>
            <a:bodyPr wrap="none" rtlCol="0">
              <a:spAutoFit/>
            </a:bodyPr>
            <a:lstStyle/>
            <a:p>
              <a:r>
                <a:rPr lang="en-US" altLang="zh-TW" sz="1600" b="1" dirty="0" smtClean="0">
                  <a:solidFill>
                    <a:srgbClr val="FF0000"/>
                  </a:solidFill>
                </a:rPr>
                <a:t>evil app</a:t>
              </a:r>
              <a:endParaRPr lang="zh-TW" altLang="en-US" sz="1600" b="1" dirty="0">
                <a:solidFill>
                  <a:srgbClr val="FF0000"/>
                </a:solidFill>
              </a:endParaRPr>
            </a:p>
          </p:txBody>
        </p:sp>
      </p:grpSp>
      <p:grpSp>
        <p:nvGrpSpPr>
          <p:cNvPr id="41" name="群組 40"/>
          <p:cNvGrpSpPr/>
          <p:nvPr/>
        </p:nvGrpSpPr>
        <p:grpSpPr>
          <a:xfrm>
            <a:off x="3779507" y="4763073"/>
            <a:ext cx="882728" cy="955244"/>
            <a:chOff x="2428378" y="1937983"/>
            <a:chExt cx="1212751" cy="1146907"/>
          </a:xfrm>
        </p:grpSpPr>
        <p:pic>
          <p:nvPicPr>
            <p:cNvPr id="42" name="圖片 41" descr="evil sms.png"/>
            <p:cNvPicPr>
              <a:picLocks noChangeAspect="1"/>
            </p:cNvPicPr>
            <p:nvPr/>
          </p:nvPicPr>
          <p:blipFill>
            <a:blip r:embed="rId10" cstate="print"/>
            <a:stretch>
              <a:fillRect/>
            </a:stretch>
          </p:blipFill>
          <p:spPr>
            <a:xfrm>
              <a:off x="2428378" y="1937983"/>
              <a:ext cx="1185461" cy="742238"/>
            </a:xfrm>
            <a:prstGeom prst="rect">
              <a:avLst/>
            </a:prstGeom>
          </p:spPr>
        </p:pic>
        <p:sp>
          <p:nvSpPr>
            <p:cNvPr id="43" name="文字方塊 42"/>
            <p:cNvSpPr txBox="1"/>
            <p:nvPr/>
          </p:nvSpPr>
          <p:spPr>
            <a:xfrm>
              <a:off x="2618991" y="2382784"/>
              <a:ext cx="1022138" cy="702106"/>
            </a:xfrm>
            <a:prstGeom prst="rect">
              <a:avLst/>
            </a:prstGeom>
            <a:noFill/>
          </p:spPr>
          <p:txBody>
            <a:bodyPr wrap="none" rtlCol="0">
              <a:spAutoFit/>
            </a:bodyPr>
            <a:lstStyle/>
            <a:p>
              <a:pPr algn="ctr"/>
              <a:r>
                <a:rPr lang="en-US" altLang="zh-TW" sz="1600" b="1" dirty="0" smtClean="0">
                  <a:solidFill>
                    <a:schemeClr val="tx1">
                      <a:lumMod val="90000"/>
                      <a:lumOff val="10000"/>
                    </a:schemeClr>
                  </a:solidFill>
                </a:rPr>
                <a:t>Verify</a:t>
              </a:r>
            </a:p>
            <a:p>
              <a:pPr algn="ctr"/>
              <a:r>
                <a:rPr lang="en-US" altLang="zh-TW" sz="1600" b="1" dirty="0" smtClean="0">
                  <a:solidFill>
                    <a:schemeClr val="tx1">
                      <a:lumMod val="90000"/>
                      <a:lumOff val="10000"/>
                    </a:schemeClr>
                  </a:solidFill>
                </a:rPr>
                <a:t>Code</a:t>
              </a:r>
              <a:endParaRPr lang="zh-TW" altLang="en-US" sz="1600" b="1" dirty="0">
                <a:solidFill>
                  <a:schemeClr val="tx1">
                    <a:lumMod val="90000"/>
                    <a:lumOff val="10000"/>
                  </a:schemeClr>
                </a:solidFill>
              </a:endParaRPr>
            </a:p>
          </p:txBody>
        </p:sp>
      </p:grpSp>
      <p:grpSp>
        <p:nvGrpSpPr>
          <p:cNvPr id="44" name="群組 43"/>
          <p:cNvGrpSpPr/>
          <p:nvPr/>
        </p:nvGrpSpPr>
        <p:grpSpPr>
          <a:xfrm>
            <a:off x="6876256" y="1211266"/>
            <a:ext cx="949299" cy="939057"/>
            <a:chOff x="3930559" y="2879676"/>
            <a:chExt cx="949299" cy="939057"/>
          </a:xfrm>
        </p:grpSpPr>
        <p:pic>
          <p:nvPicPr>
            <p:cNvPr id="45" name="圖片 44" descr="virus_android.png"/>
            <p:cNvPicPr>
              <a:picLocks noChangeAspect="1"/>
            </p:cNvPicPr>
            <p:nvPr/>
          </p:nvPicPr>
          <p:blipFill>
            <a:blip r:embed="rId3" cstate="print"/>
            <a:stretch>
              <a:fillRect/>
            </a:stretch>
          </p:blipFill>
          <p:spPr>
            <a:xfrm>
              <a:off x="4121113" y="2879676"/>
              <a:ext cx="587362" cy="669082"/>
            </a:xfrm>
            <a:prstGeom prst="rect">
              <a:avLst/>
            </a:prstGeom>
          </p:spPr>
        </p:pic>
        <p:sp>
          <p:nvSpPr>
            <p:cNvPr id="48" name="文字方塊 47"/>
            <p:cNvSpPr txBox="1"/>
            <p:nvPr/>
          </p:nvSpPr>
          <p:spPr>
            <a:xfrm>
              <a:off x="3930559" y="3480179"/>
              <a:ext cx="949299" cy="338554"/>
            </a:xfrm>
            <a:prstGeom prst="rect">
              <a:avLst/>
            </a:prstGeom>
            <a:noFill/>
          </p:spPr>
          <p:txBody>
            <a:bodyPr wrap="none" rtlCol="0">
              <a:spAutoFit/>
            </a:bodyPr>
            <a:lstStyle/>
            <a:p>
              <a:r>
                <a:rPr lang="en-US" altLang="zh-TW" sz="1600" b="1" dirty="0" smtClean="0">
                  <a:solidFill>
                    <a:srgbClr val="FF0000"/>
                  </a:solidFill>
                </a:rPr>
                <a:t>evil app</a:t>
              </a:r>
              <a:endParaRPr lang="zh-TW" altLang="en-US" sz="16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1875 -4.68085E-6 C -0.03837 0.07424 -0.05781 0.14917 -0.05225 0.21763 C -0.04653 0.28585 0.00313 0.37512 0.01563 0.41027 C 0.0283 0.44543 0.02535 0.43641 0.02257 0.42785 " pathEditMode="relative" rAng="0" ptsTypes="aaaA">
                                      <p:cBhvr>
                                        <p:cTn id="10" dur="2000" fill="hold"/>
                                        <p:tgtEl>
                                          <p:spTgt spid="33"/>
                                        </p:tgtEl>
                                        <p:attrNameLst>
                                          <p:attrName>ppt_x</p:attrName>
                                          <p:attrName>ppt_y</p:attrName>
                                        </p:attrNameLst>
                                      </p:cBhvr>
                                      <p:rCtr x="400" y="22300"/>
                                    </p:animMotion>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8.33333E-7 -4.6531E-6 L -0.54028 0.52891 " pathEditMode="relative" rAng="0" ptsTypes="AA">
                                      <p:cBhvr>
                                        <p:cTn id="18" dur="2000" fill="hold"/>
                                        <p:tgtEl>
                                          <p:spTgt spid="18"/>
                                        </p:tgtEl>
                                        <p:attrNameLst>
                                          <p:attrName>ppt_x</p:attrName>
                                          <p:attrName>ppt_y</p:attrName>
                                        </p:attrNameLst>
                                      </p:cBhvr>
                                      <p:rCtr x="-27000" y="26400"/>
                                    </p:animMotion>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in)">
                                      <p:cBhvr>
                                        <p:cTn id="23" dur="500"/>
                                        <p:tgtEl>
                                          <p:spTgt spid="37"/>
                                        </p:tgtEl>
                                      </p:cBhvr>
                                    </p:animEffect>
                                  </p:childTnLst>
                                </p:cTn>
                              </p:par>
                            </p:childTnLst>
                          </p:cTn>
                        </p:par>
                        <p:par>
                          <p:cTn id="24" fill="hold">
                            <p:stCondLst>
                              <p:cond delay="500"/>
                            </p:stCondLst>
                            <p:childTnLst>
                              <p:par>
                                <p:cTn id="25" presetID="0" presetClass="path" presetSubtype="0" accel="50000" decel="50000" fill="hold" nodeType="afterEffect">
                                  <p:stCondLst>
                                    <p:cond delay="0"/>
                                  </p:stCondLst>
                                  <p:childTnLst>
                                    <p:animMotion origin="layout" path="M 0.01945 -9.62072E-7 C 0.04792 -0.05134 0.07657 -0.10222 0.07605 -0.15634 C 0.0757 -0.21068 0.02743 -0.29463 0.01702 -0.32493 C 0.00677 -0.35523 0.01025 -0.3469 0.01389 -0.33857 " pathEditMode="relative" rAng="0" ptsTypes="aaaA">
                                      <p:cBhvr>
                                        <p:cTn id="26" dur="2000" fill="hold"/>
                                        <p:tgtEl>
                                          <p:spTgt spid="37"/>
                                        </p:tgtEl>
                                        <p:attrNameLst>
                                          <p:attrName>ppt_x</p:attrName>
                                          <p:attrName>ppt_y</p:attrName>
                                        </p:attrNameLst>
                                      </p:cBhvr>
                                      <p:rCtr x="2200" y="-17800"/>
                                    </p:animMotion>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00"/>
                            </p:stCondLst>
                            <p:childTnLst>
                              <p:par>
                                <p:cTn id="33" presetID="4" presetClass="entr" presetSubtype="16"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childTnLst>
                          </p:cTn>
                        </p:par>
                        <p:par>
                          <p:cTn id="41" fill="hold">
                            <p:stCondLst>
                              <p:cond delay="500"/>
                            </p:stCondLst>
                            <p:childTnLst>
                              <p:par>
                                <p:cTn id="42" presetID="4" presetClass="entr" presetSubtype="16"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ox(in)">
                                      <p:cBhvr>
                                        <p:cTn id="44" dur="500"/>
                                        <p:tgtEl>
                                          <p:spTgt spid="41"/>
                                        </p:tgtEl>
                                      </p:cBhvr>
                                    </p:animEffect>
                                  </p:childTnLst>
                                </p:cTn>
                              </p:par>
                            </p:childTnLst>
                          </p:cTn>
                        </p:par>
                        <p:par>
                          <p:cTn id="45" fill="hold">
                            <p:stCondLst>
                              <p:cond delay="1000"/>
                            </p:stCondLst>
                            <p:childTnLst>
                              <p:par>
                                <p:cTn id="46" presetID="0" presetClass="path" presetSubtype="0" accel="50000" decel="50000" fill="hold" nodeType="afterEffect">
                                  <p:stCondLst>
                                    <p:cond delay="0"/>
                                  </p:stCondLst>
                                  <p:childTnLst>
                                    <p:animMotion origin="layout" path="M 5E-6 6.0407E-6 L -0.18368 -0.00207 " pathEditMode="relative" ptsTypes="AA">
                                      <p:cBhvr>
                                        <p:cTn id="47" dur="2000" fill="hold"/>
                                        <p:tgtEl>
                                          <p:spTgt spid="41"/>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childTnLst>
                          </p:cTn>
                        </p:par>
                        <p:par>
                          <p:cTn id="53" fill="hold">
                            <p:stCondLst>
                              <p:cond delay="500"/>
                            </p:stCondLst>
                            <p:childTnLst>
                              <p:par>
                                <p:cTn id="54" presetID="4" presetClass="entr" presetSubtype="16"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box(in)">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xit" presetSubtype="16" fill="hold" nodeType="clickEffect">
                                  <p:stCondLst>
                                    <p:cond delay="0"/>
                                  </p:stCondLst>
                                  <p:childTnLst>
                                    <p:animEffect transition="out" filter="box(in)">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childTnLst>
                          </p:cTn>
                        </p:par>
                        <p:par>
                          <p:cTn id="62" fill="hold">
                            <p:stCondLst>
                              <p:cond delay="500"/>
                            </p:stCondLst>
                            <p:childTnLst>
                              <p:par>
                                <p:cTn id="63" presetID="4" presetClass="entr" presetSubtype="16" fill="hold"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box(in)">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ox(in)">
                                      <p:cBhvr>
                                        <p:cTn id="70" dur="500"/>
                                        <p:tgtEl>
                                          <p:spTgt spid="33"/>
                                        </p:tgtEl>
                                      </p:cBhvr>
                                    </p:animEffect>
                                  </p:childTnLst>
                                </p:cTn>
                              </p:par>
                            </p:childTnLst>
                          </p:cTn>
                        </p:par>
                        <p:par>
                          <p:cTn id="71" fill="hold">
                            <p:stCondLst>
                              <p:cond delay="500"/>
                            </p:stCondLst>
                            <p:childTnLst>
                              <p:par>
                                <p:cTn id="72" presetID="0" presetClass="path" presetSubtype="0" accel="50000" decel="50000" fill="hold" nodeType="afterEffect">
                                  <p:stCondLst>
                                    <p:cond delay="0"/>
                                  </p:stCondLst>
                                  <p:childTnLst>
                                    <p:animMotion origin="layout" path="M 0.02257 0.42785 C 0.15608 0.46948 0.28959 0.51133 0.40608 0.51133 C 0.52292 0.51133 0.62275 0.46948 0.72257 0.42785 " pathEditMode="relative" ptsTypes="aaA">
                                      <p:cBhvr>
                                        <p:cTn id="73" dur="2000" fill="hold"/>
                                        <p:tgtEl>
                                          <p:spTgt spid="33"/>
                                        </p:tgtEl>
                                        <p:attrNameLst>
                                          <p:attrName>ppt_x</p:attrName>
                                          <p:attrName>ppt_y</p:attrName>
                                        </p:attrNameLst>
                                      </p:cBhvr>
                                    </p:animMotion>
                                  </p:childTnLst>
                                </p:cTn>
                              </p:par>
                              <p:par>
                                <p:cTn id="74" presetID="4" presetClass="entr" presetSubtype="16"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ox(in)">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xit" presetSubtype="16" fill="hold" grpId="1" nodeType="clickEffect">
                                  <p:stCondLst>
                                    <p:cond delay="0"/>
                                  </p:stCondLst>
                                  <p:childTnLst>
                                    <p:animEffect transition="out" filter="box(in)">
                                      <p:cBhvr>
                                        <p:cTn id="80" dur="500"/>
                                        <p:tgtEl>
                                          <p:spTgt spid="52"/>
                                        </p:tgtEl>
                                      </p:cBhvr>
                                    </p:animEffect>
                                    <p:set>
                                      <p:cBhvr>
                                        <p:cTn id="81" dur="1" fill="hold">
                                          <p:stCondLst>
                                            <p:cond delay="499"/>
                                          </p:stCondLst>
                                        </p:cTn>
                                        <p:tgtEl>
                                          <p:spTgt spid="52"/>
                                        </p:tgtEl>
                                        <p:attrNameLst>
                                          <p:attrName>style.visibility</p:attrName>
                                        </p:attrNameLst>
                                      </p:cBhvr>
                                      <p:to>
                                        <p:strVal val="hidden"/>
                                      </p:to>
                                    </p:set>
                                  </p:childTnLst>
                                </p:cTn>
                              </p:par>
                              <p:par>
                                <p:cTn id="82" presetID="4" presetClass="exit" presetSubtype="16" fill="hold" nodeType="withEffect">
                                  <p:stCondLst>
                                    <p:cond delay="0"/>
                                  </p:stCondLst>
                                  <p:childTnLst>
                                    <p:animEffect transition="out" filter="box(in)">
                                      <p:cBhvr>
                                        <p:cTn id="83" dur="500"/>
                                        <p:tgtEl>
                                          <p:spTgt spid="33"/>
                                        </p:tgtEl>
                                      </p:cBhvr>
                                    </p:animEffect>
                                    <p:set>
                                      <p:cBhvr>
                                        <p:cTn id="84" dur="1" fill="hold">
                                          <p:stCondLst>
                                            <p:cond delay="499"/>
                                          </p:stCondLst>
                                        </p:cTn>
                                        <p:tgtEl>
                                          <p:spTgt spid="33"/>
                                        </p:tgtEl>
                                        <p:attrNameLst>
                                          <p:attrName>style.visibility</p:attrName>
                                        </p:attrNameLst>
                                      </p:cBhvr>
                                      <p:to>
                                        <p:strVal val="hidden"/>
                                      </p:to>
                                    </p:set>
                                  </p:childTnLst>
                                </p:cTn>
                              </p:par>
                            </p:childTnLst>
                          </p:cTn>
                        </p:par>
                        <p:par>
                          <p:cTn id="85" fill="hold">
                            <p:stCondLst>
                              <p:cond delay="500"/>
                            </p:stCondLst>
                            <p:childTnLst>
                              <p:par>
                                <p:cTn id="86" presetID="0" presetClass="path" presetSubtype="0" accel="50000" decel="50000" fill="hold" nodeType="afterEffect">
                                  <p:stCondLst>
                                    <p:cond delay="0"/>
                                  </p:stCondLst>
                                  <p:childTnLst>
                                    <p:animMotion origin="layout" path="M 3.33333E-6 1.15607E-6 L 0.04392 0.42104 " pathEditMode="relative" rAng="0" ptsTypes="AA">
                                      <p:cBhvr>
                                        <p:cTn id="87" dur="2000" fill="hold"/>
                                        <p:tgtEl>
                                          <p:spTgt spid="44"/>
                                        </p:tgtEl>
                                        <p:attrNameLst>
                                          <p:attrName>ppt_x</p:attrName>
                                          <p:attrName>ppt_y</p:attrName>
                                        </p:attrNameLst>
                                      </p:cBhvr>
                                      <p:rCtr x="22" y="210"/>
                                    </p:animMotion>
                                  </p:childTnLst>
                                </p:cTn>
                              </p:par>
                            </p:childTnLst>
                          </p:cTn>
                        </p:par>
                        <p:par>
                          <p:cTn id="88" fill="hold">
                            <p:stCondLst>
                              <p:cond delay="2500"/>
                            </p:stCondLst>
                            <p:childTnLst>
                              <p:par>
                                <p:cTn id="89" presetID="4" presetClass="entr" presetSubtype="16"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ox(in)">
                                      <p:cBhvr>
                                        <p:cTn id="91" dur="500"/>
                                        <p:tgtEl>
                                          <p:spTgt spid="53"/>
                                        </p:tgtEl>
                                      </p:cBhvr>
                                    </p:animEffect>
                                  </p:childTnLst>
                                </p:cTn>
                              </p:par>
                              <p:par>
                                <p:cTn id="92" presetID="4" presetClass="entr" presetSubtype="16" fill="hold"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box(in)">
                                      <p:cBhvr>
                                        <p:cTn id="9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itchFamily="34" charset="-120"/>
                <a:ea typeface="微軟正黑體" pitchFamily="34" charset="-120"/>
              </a:rPr>
              <a:t>惡意</a:t>
            </a:r>
            <a:r>
              <a:rPr lang="zh-TW" altLang="en-US" sz="4000" dirty="0" smtClean="0">
                <a:latin typeface="微軟正黑體" pitchFamily="34" charset="-120"/>
                <a:ea typeface="微軟正黑體" pitchFamily="34" charset="-120"/>
              </a:rPr>
              <a:t>程式</a:t>
            </a:r>
            <a:r>
              <a:rPr lang="zh-TW" altLang="en-US" sz="4000" dirty="0">
                <a:latin typeface="微軟正黑體" pitchFamily="34" charset="-120"/>
                <a:ea typeface="微軟正黑體" pitchFamily="34" charset="-120"/>
              </a:rPr>
              <a:t>綜合</a:t>
            </a:r>
            <a:r>
              <a:rPr lang="zh-TW" altLang="en-US" sz="4000" dirty="0" smtClean="0">
                <a:latin typeface="微軟正黑體" pitchFamily="34" charset="-120"/>
                <a:ea typeface="微軟正黑體" pitchFamily="34" charset="-120"/>
              </a:rPr>
              <a:t>分析：</a:t>
            </a:r>
            <a:r>
              <a:rPr lang="zh-TW" altLang="en-US" sz="4000" dirty="0">
                <a:latin typeface="微軟正黑體" pitchFamily="34" charset="-120"/>
                <a:ea typeface="微軟正黑體" pitchFamily="34" charset="-120"/>
              </a:rPr>
              <a:t>使用</a:t>
            </a:r>
            <a:r>
              <a:rPr lang="zh-TW" altLang="en-US" sz="4000" dirty="0" smtClean="0">
                <a:latin typeface="微軟正黑體" pitchFamily="34" charset="-120"/>
                <a:ea typeface="微軟正黑體" pitchFamily="34" charset="-120"/>
              </a:rPr>
              <a:t>權限</a:t>
            </a:r>
            <a:endParaRPr lang="zh-TW" altLang="en-US" sz="4000" dirty="0"/>
          </a:p>
        </p:txBody>
      </p:sp>
      <p:sp>
        <p:nvSpPr>
          <p:cNvPr id="3" name="文字版面配置區 2"/>
          <p:cNvSpPr>
            <a:spLocks noGrp="1"/>
          </p:cNvSpPr>
          <p:nvPr>
            <p:ph type="body" idx="1"/>
          </p:nvPr>
        </p:nvSpPr>
        <p:spPr>
          <a:xfrm>
            <a:off x="385152" y="978385"/>
            <a:ext cx="8134350" cy="4071288"/>
          </a:xfrm>
        </p:spPr>
        <p:txBody>
          <a:bodyPr/>
          <a:lstStyle/>
          <a:p>
            <a:r>
              <a:rPr lang="en-US" altLang="zh-TW" sz="2000" dirty="0" smtClean="0"/>
              <a:t>36</a:t>
            </a:r>
            <a:r>
              <a:rPr lang="zh-TW" altLang="en-US" sz="2000" dirty="0" smtClean="0"/>
              <a:t>隻詐騙惡意程式最常使用的權限依序是</a:t>
            </a:r>
            <a:endParaRPr lang="en-US" altLang="zh-TW" sz="2000" dirty="0" smtClean="0"/>
          </a:p>
          <a:p>
            <a:pPr marL="800100" indent="-457200">
              <a:buFont typeface="+mj-lt"/>
              <a:buAutoNum type="arabicPeriod"/>
            </a:pPr>
            <a:r>
              <a:rPr lang="zh-TW" altLang="en-US" sz="2000" dirty="0">
                <a:solidFill>
                  <a:schemeClr val="accent2">
                    <a:lumMod val="75000"/>
                  </a:schemeClr>
                </a:solidFill>
              </a:rPr>
              <a:t>允許</a:t>
            </a:r>
            <a:r>
              <a:rPr lang="zh-TW" altLang="en-US" sz="2000" dirty="0" smtClean="0">
                <a:solidFill>
                  <a:schemeClr val="accent2">
                    <a:lumMod val="75000"/>
                  </a:schemeClr>
                </a:solidFill>
              </a:rPr>
              <a:t>程</a:t>
            </a:r>
            <a:r>
              <a:rPr lang="zh-TW" altLang="en-US" sz="2000" dirty="0">
                <a:solidFill>
                  <a:schemeClr val="accent2">
                    <a:lumMod val="75000"/>
                  </a:schemeClr>
                </a:solidFill>
              </a:rPr>
              <a:t>式</a:t>
            </a:r>
            <a:r>
              <a:rPr lang="zh-TW" altLang="en-US" sz="2000" dirty="0" smtClean="0">
                <a:solidFill>
                  <a:schemeClr val="accent2">
                    <a:lumMod val="75000"/>
                  </a:schemeClr>
                </a:solidFill>
              </a:rPr>
              <a:t>監控即將收到的簡訊 </a:t>
            </a:r>
            <a:r>
              <a:rPr lang="en-US" altLang="zh-TW" sz="2000" dirty="0" smtClean="0">
                <a:solidFill>
                  <a:schemeClr val="accent2">
                    <a:lumMod val="75000"/>
                  </a:schemeClr>
                </a:solidFill>
              </a:rPr>
              <a:t>: 36</a:t>
            </a:r>
            <a:r>
              <a:rPr lang="zh-TW" altLang="en-US" sz="2000" dirty="0" smtClean="0">
                <a:solidFill>
                  <a:schemeClr val="accent2">
                    <a:lumMod val="75000"/>
                  </a:schemeClr>
                </a:solidFill>
              </a:rPr>
              <a:t>次</a:t>
            </a:r>
            <a:endParaRPr lang="en-US" altLang="zh-TW" sz="2000" dirty="0" smtClean="0">
              <a:solidFill>
                <a:schemeClr val="accent2">
                  <a:lumMod val="75000"/>
                </a:schemeClr>
              </a:solidFill>
            </a:endParaRPr>
          </a:p>
          <a:p>
            <a:pPr marL="800100" indent="-457200">
              <a:buFont typeface="+mj-lt"/>
              <a:buAutoNum type="arabicPeriod"/>
            </a:pPr>
            <a:r>
              <a:rPr lang="zh-TW" altLang="en-US" sz="2000" dirty="0">
                <a:solidFill>
                  <a:schemeClr val="accent2">
                    <a:lumMod val="75000"/>
                  </a:schemeClr>
                </a:solidFill>
              </a:rPr>
              <a:t>允許程式發送</a:t>
            </a:r>
            <a:r>
              <a:rPr lang="zh-TW" altLang="en-US" sz="2000" dirty="0" smtClean="0">
                <a:solidFill>
                  <a:schemeClr val="accent2">
                    <a:lumMod val="75000"/>
                  </a:schemeClr>
                </a:solidFill>
              </a:rPr>
              <a:t>簡訊 </a:t>
            </a:r>
            <a:r>
              <a:rPr lang="en-US" altLang="zh-TW" sz="2000" dirty="0" smtClean="0">
                <a:solidFill>
                  <a:schemeClr val="accent2">
                    <a:lumMod val="75000"/>
                  </a:schemeClr>
                </a:solidFill>
              </a:rPr>
              <a:t>(</a:t>
            </a:r>
            <a:r>
              <a:rPr lang="zh-TW" altLang="en-US" sz="2000" dirty="0" smtClean="0">
                <a:solidFill>
                  <a:schemeClr val="accent2">
                    <a:lumMod val="75000"/>
                  </a:schemeClr>
                </a:solidFill>
              </a:rPr>
              <a:t>不需使用者介入</a:t>
            </a:r>
            <a:r>
              <a:rPr lang="en-US" altLang="zh-TW" sz="2000" dirty="0" smtClean="0">
                <a:solidFill>
                  <a:schemeClr val="accent2">
                    <a:lumMod val="75000"/>
                  </a:schemeClr>
                </a:solidFill>
              </a:rPr>
              <a:t>) : 36</a:t>
            </a:r>
            <a:r>
              <a:rPr lang="zh-TW" altLang="en-US" sz="2000" dirty="0" smtClean="0">
                <a:solidFill>
                  <a:schemeClr val="accent2">
                    <a:lumMod val="75000"/>
                  </a:schemeClr>
                </a:solidFill>
              </a:rPr>
              <a:t>次</a:t>
            </a:r>
            <a:endParaRPr lang="en-US" altLang="zh-TW" sz="2000" dirty="0" smtClean="0">
              <a:solidFill>
                <a:schemeClr val="accent2">
                  <a:lumMod val="75000"/>
                </a:schemeClr>
              </a:solidFill>
            </a:endParaRPr>
          </a:p>
          <a:p>
            <a:pPr marL="800100" indent="-457200">
              <a:buFont typeface="+mj-lt"/>
              <a:buAutoNum type="arabicPeriod"/>
            </a:pPr>
            <a:r>
              <a:rPr lang="zh-TW" altLang="en-US" sz="2000" dirty="0">
                <a:solidFill>
                  <a:srgbClr val="FF0000"/>
                </a:solidFill>
              </a:rPr>
              <a:t>允許程式使用網路</a:t>
            </a:r>
            <a:r>
              <a:rPr lang="zh-TW" altLang="en-US" sz="2000" dirty="0" smtClean="0">
                <a:solidFill>
                  <a:srgbClr val="FF0000"/>
                </a:solidFill>
              </a:rPr>
              <a:t>權限 </a:t>
            </a:r>
            <a:r>
              <a:rPr lang="en-US" altLang="zh-TW" sz="2000" dirty="0" smtClean="0">
                <a:solidFill>
                  <a:srgbClr val="FF0000"/>
                </a:solidFill>
              </a:rPr>
              <a:t>: 35</a:t>
            </a:r>
            <a:r>
              <a:rPr lang="zh-TW" altLang="en-US" sz="2000" dirty="0" smtClean="0">
                <a:solidFill>
                  <a:srgbClr val="FF0000"/>
                </a:solidFill>
              </a:rPr>
              <a:t>次</a:t>
            </a:r>
            <a:endParaRPr lang="en-US" altLang="zh-TW" sz="2000" dirty="0" smtClean="0">
              <a:solidFill>
                <a:srgbClr val="FF0000"/>
              </a:solidFill>
            </a:endParaRPr>
          </a:p>
          <a:p>
            <a:pPr marL="800100" indent="-457200">
              <a:buFont typeface="+mj-lt"/>
              <a:buAutoNum type="arabicPeriod"/>
            </a:pPr>
            <a:r>
              <a:rPr lang="zh-TW" altLang="en-US" sz="2000" dirty="0">
                <a:solidFill>
                  <a:srgbClr val="FF0000"/>
                </a:solidFill>
              </a:rPr>
              <a:t>允許程式讀取使用者聯絡人</a:t>
            </a:r>
            <a:r>
              <a:rPr lang="zh-TW" altLang="en-US" sz="2000" dirty="0" smtClean="0">
                <a:solidFill>
                  <a:srgbClr val="FF0000"/>
                </a:solidFill>
              </a:rPr>
              <a:t>資料 </a:t>
            </a:r>
            <a:r>
              <a:rPr lang="en-US" altLang="zh-TW" sz="2000" dirty="0" smtClean="0">
                <a:solidFill>
                  <a:srgbClr val="FF0000"/>
                </a:solidFill>
              </a:rPr>
              <a:t>: </a:t>
            </a:r>
            <a:r>
              <a:rPr lang="en-US" altLang="zh-TW" sz="2000" dirty="0">
                <a:solidFill>
                  <a:srgbClr val="FF0000"/>
                </a:solidFill>
              </a:rPr>
              <a:t>35</a:t>
            </a:r>
            <a:r>
              <a:rPr lang="zh-TW" altLang="en-US" sz="2000" dirty="0" smtClean="0">
                <a:solidFill>
                  <a:srgbClr val="FF0000"/>
                </a:solidFill>
              </a:rPr>
              <a:t>次</a:t>
            </a:r>
            <a:endParaRPr lang="en-US" altLang="zh-TW" sz="2000" dirty="0" smtClean="0">
              <a:solidFill>
                <a:srgbClr val="FF0000"/>
              </a:solidFill>
            </a:endParaRPr>
          </a:p>
          <a:p>
            <a:pPr marL="800100" indent="-457200">
              <a:buFont typeface="+mj-lt"/>
              <a:buAutoNum type="arabicPeriod"/>
            </a:pPr>
            <a:r>
              <a:rPr lang="zh-TW" altLang="en-US" sz="2000" dirty="0">
                <a:solidFill>
                  <a:srgbClr val="FF0000"/>
                </a:solidFill>
              </a:rPr>
              <a:t>允許</a:t>
            </a:r>
            <a:r>
              <a:rPr lang="zh-TW" altLang="en-US" sz="2000" dirty="0" smtClean="0">
                <a:solidFill>
                  <a:srgbClr val="FF0000"/>
                </a:solidFill>
              </a:rPr>
              <a:t>程式取得您</a:t>
            </a:r>
            <a:r>
              <a:rPr lang="zh-TW" altLang="en-US" sz="2000" dirty="0">
                <a:solidFill>
                  <a:srgbClr val="FF0000"/>
                </a:solidFill>
              </a:rPr>
              <a:t>的</a:t>
            </a:r>
            <a:r>
              <a:rPr lang="zh-TW" altLang="en-US" sz="2000" dirty="0" smtClean="0">
                <a:solidFill>
                  <a:srgbClr val="FF0000"/>
                </a:solidFill>
              </a:rPr>
              <a:t>電話號碼、用戶識別：</a:t>
            </a:r>
            <a:r>
              <a:rPr lang="en-US" altLang="zh-TW" sz="2000" dirty="0">
                <a:solidFill>
                  <a:srgbClr val="FF0000"/>
                </a:solidFill>
              </a:rPr>
              <a:t>35</a:t>
            </a:r>
            <a:r>
              <a:rPr lang="zh-TW" altLang="en-US" sz="2000" dirty="0" smtClean="0">
                <a:solidFill>
                  <a:srgbClr val="FF0000"/>
                </a:solidFill>
              </a:rPr>
              <a:t>次</a:t>
            </a:r>
            <a:endParaRPr lang="en-US" altLang="zh-TW" sz="2000" dirty="0" smtClean="0">
              <a:solidFill>
                <a:srgbClr val="FF0000"/>
              </a:solidFill>
            </a:endParaRPr>
          </a:p>
          <a:p>
            <a:pPr marL="800100" indent="-457200">
              <a:buFont typeface="+mj-lt"/>
              <a:buAutoNum type="arabicPeriod"/>
            </a:pPr>
            <a:r>
              <a:rPr lang="zh-TW" altLang="en-US" sz="2000" dirty="0">
                <a:solidFill>
                  <a:schemeClr val="tx1">
                    <a:lumMod val="50000"/>
                    <a:lumOff val="50000"/>
                  </a:schemeClr>
                </a:solidFill>
              </a:rPr>
              <a:t>允許程式</a:t>
            </a:r>
            <a:r>
              <a:rPr lang="zh-TW" altLang="en-US" sz="2000" dirty="0" smtClean="0">
                <a:solidFill>
                  <a:schemeClr val="tx1">
                    <a:lumMod val="50000"/>
                    <a:lumOff val="50000"/>
                  </a:schemeClr>
                </a:solidFill>
              </a:rPr>
              <a:t>開機</a:t>
            </a:r>
            <a:r>
              <a:rPr lang="zh-TW" altLang="en-US" sz="2000" dirty="0">
                <a:solidFill>
                  <a:schemeClr val="tx1">
                    <a:lumMod val="50000"/>
                    <a:lumOff val="50000"/>
                  </a:schemeClr>
                </a:solidFill>
              </a:rPr>
              <a:t>時自動</a:t>
            </a:r>
            <a:r>
              <a:rPr lang="zh-TW" altLang="en-US" sz="2000" dirty="0" smtClean="0">
                <a:solidFill>
                  <a:schemeClr val="tx1">
                    <a:lumMod val="50000"/>
                    <a:lumOff val="50000"/>
                  </a:schemeClr>
                </a:solidFill>
              </a:rPr>
              <a:t>啟動：</a:t>
            </a:r>
            <a:r>
              <a:rPr lang="en-US" altLang="zh-TW" sz="2000" dirty="0" smtClean="0">
                <a:solidFill>
                  <a:schemeClr val="tx1">
                    <a:lumMod val="50000"/>
                    <a:lumOff val="50000"/>
                  </a:schemeClr>
                </a:solidFill>
              </a:rPr>
              <a:t>34</a:t>
            </a:r>
            <a:r>
              <a:rPr lang="zh-TW" altLang="en-US" sz="2000" dirty="0" smtClean="0">
                <a:solidFill>
                  <a:schemeClr val="tx1">
                    <a:lumMod val="50000"/>
                    <a:lumOff val="50000"/>
                  </a:schemeClr>
                </a:solidFill>
              </a:rPr>
              <a:t>次</a:t>
            </a:r>
            <a:endParaRPr lang="en-US" altLang="zh-TW" sz="2000" dirty="0" smtClean="0">
              <a:solidFill>
                <a:schemeClr val="tx1">
                  <a:lumMod val="50000"/>
                  <a:lumOff val="50000"/>
                </a:schemeClr>
              </a:solidFill>
            </a:endParaRPr>
          </a:p>
          <a:p>
            <a:pPr marL="800100" indent="-457200">
              <a:buFont typeface="+mj-lt"/>
              <a:buAutoNum type="arabicPeriod"/>
            </a:pPr>
            <a:r>
              <a:rPr lang="zh-TW" altLang="en-US" sz="2000" dirty="0"/>
              <a:t>允許程式讀取</a:t>
            </a:r>
            <a:r>
              <a:rPr lang="zh-TW" altLang="en-US" sz="2000" dirty="0" smtClean="0"/>
              <a:t>簡訊：</a:t>
            </a:r>
            <a:r>
              <a:rPr lang="en-US" altLang="zh-TW" sz="2000" dirty="0" smtClean="0"/>
              <a:t>29</a:t>
            </a:r>
            <a:r>
              <a:rPr lang="zh-TW" altLang="en-US" sz="2000" dirty="0" smtClean="0"/>
              <a:t>次</a:t>
            </a:r>
            <a:endParaRPr lang="en-US" altLang="zh-TW" sz="2000" dirty="0" smtClean="0"/>
          </a:p>
          <a:p>
            <a:pPr marL="800100" indent="-457200">
              <a:buFont typeface="+mj-lt"/>
              <a:buAutoNum type="arabicPeriod"/>
            </a:pPr>
            <a:r>
              <a:rPr lang="zh-TW" altLang="en-US" sz="2000" dirty="0"/>
              <a:t>允許</a:t>
            </a:r>
            <a:r>
              <a:rPr lang="zh-TW" altLang="en-US" sz="2000" dirty="0" smtClean="0"/>
              <a:t>程式撰寫簡訊</a:t>
            </a:r>
            <a:r>
              <a:rPr lang="zh-TW" altLang="en-US" sz="2000" dirty="0"/>
              <a:t>：</a:t>
            </a:r>
            <a:r>
              <a:rPr lang="en-US" altLang="zh-TW" sz="2000" dirty="0"/>
              <a:t>29</a:t>
            </a:r>
            <a:r>
              <a:rPr lang="zh-TW" altLang="en-US" sz="2000" dirty="0"/>
              <a:t>次</a:t>
            </a:r>
            <a:endParaRPr lang="en-US" altLang="zh-TW" sz="2000" dirty="0"/>
          </a:p>
          <a:p>
            <a:pPr marL="800100" indent="-457200">
              <a:buFont typeface="+mj-lt"/>
              <a:buAutoNum type="arabicPeriod"/>
            </a:pPr>
            <a:r>
              <a:rPr lang="zh-TW" altLang="en-US" sz="2000" dirty="0" smtClean="0"/>
              <a:t>允許程式取得網路狀態</a:t>
            </a:r>
            <a:r>
              <a:rPr lang="zh-TW" altLang="en-US" sz="2000" dirty="0"/>
              <a:t>：</a:t>
            </a:r>
            <a:r>
              <a:rPr lang="en-US" altLang="zh-TW" sz="2000" dirty="0" smtClean="0"/>
              <a:t>22</a:t>
            </a:r>
            <a:r>
              <a:rPr lang="zh-TW" altLang="en-US" sz="2000" dirty="0" smtClean="0"/>
              <a:t>次</a:t>
            </a:r>
            <a:endParaRPr lang="en-US" altLang="zh-TW" sz="2000" dirty="0" smtClean="0"/>
          </a:p>
          <a:p>
            <a:pPr marL="800100" indent="-457200">
              <a:buFont typeface="+mj-lt"/>
              <a:buAutoNum type="arabicPeriod"/>
            </a:pPr>
            <a:r>
              <a:rPr lang="zh-TW" altLang="en-US" sz="2000" dirty="0" smtClean="0"/>
              <a:t>允許程式不</a:t>
            </a:r>
            <a:r>
              <a:rPr lang="zh-TW" altLang="en-US" sz="2000" dirty="0"/>
              <a:t>需</a:t>
            </a:r>
            <a:r>
              <a:rPr lang="zh-TW" altLang="en-US" sz="2000" dirty="0" smtClean="0"/>
              <a:t>透過使用者</a:t>
            </a:r>
            <a:r>
              <a:rPr lang="zh-TW" altLang="en-US" sz="2000" dirty="0"/>
              <a:t>界</a:t>
            </a:r>
            <a:r>
              <a:rPr lang="zh-TW" altLang="en-US" sz="2000" dirty="0" smtClean="0"/>
              <a:t>面確認即可撥號</a:t>
            </a:r>
            <a:r>
              <a:rPr lang="zh-TW" altLang="en-US" sz="2000" dirty="0"/>
              <a:t>：</a:t>
            </a:r>
            <a:r>
              <a:rPr lang="en-US" altLang="zh-TW" sz="2000" dirty="0"/>
              <a:t>22</a:t>
            </a:r>
            <a:r>
              <a:rPr lang="zh-TW" altLang="en-US" sz="2000" dirty="0" smtClean="0"/>
              <a:t>次</a:t>
            </a:r>
            <a:endParaRPr lang="en-US" altLang="zh-TW" dirty="0"/>
          </a:p>
          <a:p>
            <a:pPr marL="1200150" lvl="1" indent="-457200">
              <a:buFont typeface="+mj-lt"/>
              <a:buAutoNum type="arabicPeriod"/>
            </a:pPr>
            <a:endParaRPr lang="en-US" altLang="zh-TW" dirty="0"/>
          </a:p>
          <a:p>
            <a:pPr marL="1200150" lvl="1" indent="-457200">
              <a:buFont typeface="+mj-lt"/>
              <a:buAutoNum type="arabicPeriod"/>
            </a:pPr>
            <a:endParaRPr lang="en-US" altLang="zh-TW" dirty="0"/>
          </a:p>
          <a:p>
            <a:pPr marL="1200150" lvl="1" indent="-457200">
              <a:buFont typeface="+mj-lt"/>
              <a:buAutoNum type="arabicPeriod"/>
            </a:pPr>
            <a:endParaRPr lang="en-US" altLang="zh-TW" dirty="0" smtClean="0"/>
          </a:p>
          <a:p>
            <a:pPr marL="1200150" lvl="1" indent="-457200">
              <a:buFont typeface="+mj-lt"/>
              <a:buAutoNum type="arabicPeriod"/>
            </a:pPr>
            <a:endParaRPr lang="zh-TW" altLang="en-US" dirty="0"/>
          </a:p>
        </p:txBody>
      </p:sp>
      <p:graphicFrame>
        <p:nvGraphicFramePr>
          <p:cNvPr id="4" name="圖表 3"/>
          <p:cNvGraphicFramePr>
            <a:graphicFrameLocks/>
          </p:cNvGraphicFramePr>
          <p:nvPr>
            <p:extLst>
              <p:ext uri="{D42A27DB-BD31-4B8C-83A1-F6EECF244321}">
                <p14:modId xmlns="" xmlns:p14="http://schemas.microsoft.com/office/powerpoint/2010/main" val="1673105661"/>
              </p:ext>
            </p:extLst>
          </p:nvPr>
        </p:nvGraphicFramePr>
        <p:xfrm>
          <a:off x="813936" y="4910792"/>
          <a:ext cx="7128792" cy="1656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026655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latin typeface="微軟正黑體" pitchFamily="34" charset="-120"/>
                <a:ea typeface="微軟正黑體" pitchFamily="34" charset="-120"/>
              </a:rPr>
              <a:t>惡意</a:t>
            </a:r>
            <a:r>
              <a:rPr lang="zh-TW" altLang="en-US" sz="4000" dirty="0" smtClean="0">
                <a:latin typeface="微軟正黑體" pitchFamily="34" charset="-120"/>
                <a:ea typeface="微軟正黑體" pitchFamily="34" charset="-120"/>
              </a:rPr>
              <a:t>程式</a:t>
            </a:r>
            <a:r>
              <a:rPr lang="zh-TW" altLang="en-US" sz="4000" dirty="0">
                <a:latin typeface="微軟正黑體" pitchFamily="34" charset="-120"/>
                <a:ea typeface="微軟正黑體" pitchFamily="34" charset="-120"/>
              </a:rPr>
              <a:t>綜合</a:t>
            </a:r>
            <a:r>
              <a:rPr lang="zh-TW" altLang="en-US" sz="4000" dirty="0" smtClean="0">
                <a:latin typeface="微軟正黑體" pitchFamily="34" charset="-120"/>
                <a:ea typeface="微軟正黑體" pitchFamily="34" charset="-120"/>
              </a:rPr>
              <a:t>分析：使用</a:t>
            </a:r>
            <a:r>
              <a:rPr lang="en-US" altLang="zh-TW" sz="4000" dirty="0" smtClean="0">
                <a:latin typeface="微軟正黑體" pitchFamily="34" charset="-120"/>
                <a:ea typeface="微軟正黑體" pitchFamily="34" charset="-120"/>
              </a:rPr>
              <a:t>API</a:t>
            </a:r>
            <a:endParaRPr lang="zh-TW" altLang="en-US" sz="4000" dirty="0"/>
          </a:p>
        </p:txBody>
      </p:sp>
      <p:sp>
        <p:nvSpPr>
          <p:cNvPr id="3" name="文字版面配置區 2"/>
          <p:cNvSpPr>
            <a:spLocks noGrp="1"/>
          </p:cNvSpPr>
          <p:nvPr>
            <p:ph type="body" idx="1"/>
          </p:nvPr>
        </p:nvSpPr>
        <p:spPr>
          <a:xfrm>
            <a:off x="16656" y="1196752"/>
            <a:ext cx="8134350" cy="4752975"/>
          </a:xfrm>
        </p:spPr>
        <p:txBody>
          <a:bodyPr/>
          <a:lstStyle/>
          <a:p>
            <a:r>
              <a:rPr lang="en-US" altLang="zh-TW" dirty="0" smtClean="0"/>
              <a:t>36</a:t>
            </a:r>
            <a:r>
              <a:rPr lang="zh-TW" altLang="en-US" dirty="0" smtClean="0"/>
              <a:t>隻詐騙惡意程式最</a:t>
            </a:r>
            <a:r>
              <a:rPr lang="zh-TW" altLang="en-US" dirty="0"/>
              <a:t>常使用</a:t>
            </a:r>
            <a:r>
              <a:rPr lang="zh-TW" altLang="en-US" dirty="0" smtClean="0"/>
              <a:t>的</a:t>
            </a:r>
            <a:r>
              <a:rPr lang="en-US" altLang="zh-TW" dirty="0" smtClean="0"/>
              <a:t>API</a:t>
            </a:r>
            <a:r>
              <a:rPr lang="zh-TW" altLang="en-US" dirty="0" smtClean="0"/>
              <a:t>依序</a:t>
            </a:r>
            <a:r>
              <a:rPr lang="zh-TW" altLang="en-US" dirty="0"/>
              <a:t>是</a:t>
            </a:r>
            <a:endParaRPr lang="en-US" altLang="zh-TW" dirty="0"/>
          </a:p>
          <a:p>
            <a:pPr marL="800100" indent="-457200">
              <a:buFont typeface="+mj-lt"/>
              <a:buAutoNum type="arabicPeriod"/>
            </a:pPr>
            <a:r>
              <a:rPr lang="zh-TW" altLang="en-US" dirty="0" smtClean="0">
                <a:solidFill>
                  <a:schemeClr val="accent2">
                    <a:lumMod val="75000"/>
                  </a:schemeClr>
                </a:solidFill>
              </a:rPr>
              <a:t>取得簡訊管理者的實例：</a:t>
            </a:r>
            <a:r>
              <a:rPr lang="en-US" altLang="zh-TW" dirty="0" smtClean="0">
                <a:solidFill>
                  <a:schemeClr val="accent2">
                    <a:lumMod val="75000"/>
                  </a:schemeClr>
                </a:solidFill>
              </a:rPr>
              <a:t>34</a:t>
            </a:r>
            <a:r>
              <a:rPr lang="zh-TW" altLang="en-US" dirty="0" smtClean="0">
                <a:solidFill>
                  <a:schemeClr val="accent2">
                    <a:lumMod val="75000"/>
                  </a:schemeClr>
                </a:solidFill>
              </a:rPr>
              <a:t>次</a:t>
            </a:r>
            <a:endParaRPr lang="en-US" altLang="zh-TW" dirty="0" smtClean="0">
              <a:solidFill>
                <a:schemeClr val="accent2">
                  <a:lumMod val="75000"/>
                </a:schemeClr>
              </a:solidFill>
            </a:endParaRPr>
          </a:p>
          <a:p>
            <a:pPr marL="800100" indent="-457200">
              <a:buFont typeface="+mj-lt"/>
              <a:buAutoNum type="arabicPeriod"/>
            </a:pPr>
            <a:r>
              <a:rPr lang="zh-TW" altLang="en-US" dirty="0" smtClean="0">
                <a:solidFill>
                  <a:schemeClr val="accent2">
                    <a:lumMod val="75000"/>
                  </a:schemeClr>
                </a:solidFill>
              </a:rPr>
              <a:t>傳送</a:t>
            </a:r>
            <a:r>
              <a:rPr lang="en-US" altLang="zh-TW" dirty="0" smtClean="0">
                <a:solidFill>
                  <a:schemeClr val="accent2">
                    <a:lumMod val="75000"/>
                  </a:schemeClr>
                </a:solidFill>
              </a:rPr>
              <a:t>SMS</a:t>
            </a:r>
            <a:r>
              <a:rPr lang="zh-TW" altLang="en-US" dirty="0" smtClean="0">
                <a:solidFill>
                  <a:schemeClr val="accent2">
                    <a:lumMod val="75000"/>
                  </a:schemeClr>
                </a:solidFill>
              </a:rPr>
              <a:t>簡訊：</a:t>
            </a:r>
            <a:r>
              <a:rPr lang="en-US" altLang="zh-TW" dirty="0" smtClean="0">
                <a:solidFill>
                  <a:schemeClr val="accent2">
                    <a:lumMod val="75000"/>
                  </a:schemeClr>
                </a:solidFill>
              </a:rPr>
              <a:t>34</a:t>
            </a:r>
            <a:r>
              <a:rPr lang="zh-TW" altLang="en-US" dirty="0" smtClean="0">
                <a:solidFill>
                  <a:schemeClr val="accent2">
                    <a:lumMod val="75000"/>
                  </a:schemeClr>
                </a:solidFill>
              </a:rPr>
              <a:t>次</a:t>
            </a:r>
            <a:endParaRPr lang="en-US" altLang="zh-TW" dirty="0" smtClean="0">
              <a:solidFill>
                <a:schemeClr val="accent2">
                  <a:lumMod val="75000"/>
                </a:schemeClr>
              </a:solidFill>
            </a:endParaRPr>
          </a:p>
          <a:p>
            <a:pPr marL="800100" indent="-457200">
              <a:buFont typeface="+mj-lt"/>
              <a:buAutoNum type="arabicPeriod"/>
            </a:pPr>
            <a:r>
              <a:rPr lang="zh-TW" altLang="en-US" dirty="0">
                <a:solidFill>
                  <a:schemeClr val="tx2">
                    <a:lumMod val="75000"/>
                  </a:schemeClr>
                </a:solidFill>
              </a:rPr>
              <a:t>執行預設</a:t>
            </a:r>
            <a:r>
              <a:rPr lang="zh-TW" altLang="en-US" dirty="0" smtClean="0">
                <a:solidFill>
                  <a:schemeClr val="tx2">
                    <a:lumMod val="75000"/>
                  </a:schemeClr>
                </a:solidFill>
              </a:rPr>
              <a:t>的</a:t>
            </a:r>
            <a:r>
              <a:rPr lang="en-US" altLang="zh-TW" dirty="0" err="1" smtClean="0">
                <a:solidFill>
                  <a:schemeClr val="tx2">
                    <a:lumMod val="75000"/>
                  </a:schemeClr>
                </a:solidFill>
              </a:rPr>
              <a:t>HttpClient</a:t>
            </a:r>
            <a:r>
              <a:rPr lang="zh-TW" altLang="en-US" dirty="0" smtClean="0">
                <a:solidFill>
                  <a:schemeClr val="tx2">
                    <a:lumMod val="75000"/>
                  </a:schemeClr>
                </a:solidFill>
              </a:rPr>
              <a:t>：</a:t>
            </a:r>
            <a:r>
              <a:rPr lang="en-US" altLang="zh-TW" dirty="0" smtClean="0">
                <a:solidFill>
                  <a:schemeClr val="tx2">
                    <a:lumMod val="75000"/>
                  </a:schemeClr>
                </a:solidFill>
              </a:rPr>
              <a:t>31</a:t>
            </a:r>
            <a:r>
              <a:rPr lang="zh-TW" altLang="en-US" dirty="0" smtClean="0">
                <a:solidFill>
                  <a:schemeClr val="tx2">
                    <a:lumMod val="75000"/>
                  </a:schemeClr>
                </a:solidFill>
              </a:rPr>
              <a:t>次</a:t>
            </a:r>
            <a:endParaRPr lang="en-US" altLang="zh-TW" dirty="0" smtClean="0">
              <a:solidFill>
                <a:schemeClr val="tx2">
                  <a:lumMod val="75000"/>
                </a:schemeClr>
              </a:solidFill>
            </a:endParaRPr>
          </a:p>
          <a:p>
            <a:pPr marL="800100" indent="-457200">
              <a:buFont typeface="+mj-lt"/>
              <a:buAutoNum type="arabicPeriod"/>
            </a:pPr>
            <a:r>
              <a:rPr lang="zh-TW" altLang="en-US" dirty="0">
                <a:solidFill>
                  <a:schemeClr val="tx2">
                    <a:lumMod val="75000"/>
                  </a:schemeClr>
                </a:solidFill>
              </a:rPr>
              <a:t>取得裝置</a:t>
            </a:r>
            <a:r>
              <a:rPr lang="zh-TW" altLang="en-US" dirty="0" smtClean="0">
                <a:solidFill>
                  <a:schemeClr val="tx2">
                    <a:lumMod val="75000"/>
                  </a:schemeClr>
                </a:solidFill>
              </a:rPr>
              <a:t>唯一值：</a:t>
            </a:r>
            <a:r>
              <a:rPr lang="en-US" altLang="zh-TW" dirty="0" smtClean="0">
                <a:solidFill>
                  <a:schemeClr val="tx2">
                    <a:lumMod val="75000"/>
                  </a:schemeClr>
                </a:solidFill>
              </a:rPr>
              <a:t>29</a:t>
            </a:r>
            <a:r>
              <a:rPr lang="zh-TW" altLang="en-US" dirty="0" smtClean="0">
                <a:solidFill>
                  <a:schemeClr val="tx2">
                    <a:lumMod val="75000"/>
                  </a:schemeClr>
                </a:solidFill>
              </a:rPr>
              <a:t>次</a:t>
            </a:r>
            <a:endParaRPr lang="en-US" altLang="zh-TW" dirty="0" smtClean="0">
              <a:solidFill>
                <a:schemeClr val="tx2">
                  <a:lumMod val="75000"/>
                </a:schemeClr>
              </a:solidFill>
            </a:endParaRPr>
          </a:p>
          <a:p>
            <a:pPr marL="800100" indent="-457200">
              <a:buFont typeface="+mj-lt"/>
              <a:buAutoNum type="arabicPeriod"/>
            </a:pPr>
            <a:r>
              <a:rPr lang="zh-TW" altLang="en-US" dirty="0" smtClean="0"/>
              <a:t>取得</a:t>
            </a:r>
            <a:r>
              <a:rPr lang="zh-TW" altLang="en-US" dirty="0"/>
              <a:t>網路連線</a:t>
            </a:r>
            <a:r>
              <a:rPr lang="zh-TW" altLang="en-US" dirty="0" smtClean="0"/>
              <a:t>狀態：</a:t>
            </a:r>
            <a:r>
              <a:rPr lang="en-US" altLang="zh-TW" dirty="0" smtClean="0"/>
              <a:t>22</a:t>
            </a:r>
            <a:r>
              <a:rPr lang="zh-TW" altLang="en-US" dirty="0" smtClean="0"/>
              <a:t>次</a:t>
            </a:r>
            <a:endParaRPr lang="en-US" altLang="zh-TW" dirty="0"/>
          </a:p>
          <a:p>
            <a:pPr marL="800100" indent="-457200">
              <a:buFont typeface="+mj-lt"/>
              <a:buAutoNum type="arabicPeriod"/>
            </a:pPr>
            <a:r>
              <a:rPr lang="zh-TW" altLang="en-US" dirty="0" smtClean="0"/>
              <a:t>取得</a:t>
            </a:r>
            <a:r>
              <a:rPr lang="en-US" altLang="zh-TW" dirty="0" smtClean="0"/>
              <a:t>SIM</a:t>
            </a:r>
            <a:r>
              <a:rPr lang="zh-TW" altLang="en-US" dirty="0" smtClean="0"/>
              <a:t>卡序號：</a:t>
            </a:r>
            <a:r>
              <a:rPr lang="en-US" altLang="zh-TW" dirty="0" smtClean="0"/>
              <a:t>21</a:t>
            </a:r>
            <a:r>
              <a:rPr lang="zh-TW" altLang="en-US" dirty="0" smtClean="0"/>
              <a:t>次</a:t>
            </a:r>
            <a:endParaRPr lang="en-US" altLang="zh-TW" dirty="0"/>
          </a:p>
          <a:p>
            <a:pPr marL="800100" indent="-457200">
              <a:buFont typeface="+mj-lt"/>
              <a:buAutoNum type="arabicPeriod"/>
            </a:pPr>
            <a:r>
              <a:rPr lang="zh-TW" altLang="en-US" dirty="0" smtClean="0"/>
              <a:t>取得目前使用網路狀態：</a:t>
            </a:r>
            <a:r>
              <a:rPr lang="en-US" altLang="zh-TW" dirty="0" smtClean="0"/>
              <a:t>21</a:t>
            </a:r>
            <a:r>
              <a:rPr lang="zh-TW" altLang="en-US" dirty="0" smtClean="0"/>
              <a:t>次</a:t>
            </a:r>
            <a:endParaRPr lang="en-US" altLang="zh-TW" dirty="0"/>
          </a:p>
          <a:p>
            <a:pPr marL="800100" indent="-457200">
              <a:buFont typeface="+mj-lt"/>
              <a:buAutoNum type="arabicPeriod"/>
            </a:pPr>
            <a:r>
              <a:rPr lang="zh-TW" altLang="en-US" dirty="0" smtClean="0"/>
              <a:t>取得電源管理資訊：</a:t>
            </a:r>
            <a:r>
              <a:rPr lang="en-US" altLang="zh-TW" dirty="0" smtClean="0"/>
              <a:t>21</a:t>
            </a:r>
            <a:r>
              <a:rPr lang="zh-TW" altLang="en-US" dirty="0" smtClean="0"/>
              <a:t>次</a:t>
            </a:r>
            <a:endParaRPr lang="en-US" altLang="zh-TW" dirty="0" smtClean="0"/>
          </a:p>
          <a:p>
            <a:pPr marL="800100" indent="-457200">
              <a:buFont typeface="+mj-lt"/>
              <a:buAutoNum type="arabicPeriod"/>
            </a:pPr>
            <a:r>
              <a:rPr lang="zh-TW" altLang="en-US" dirty="0" smtClean="0"/>
              <a:t>判斷目前使用</a:t>
            </a:r>
            <a:r>
              <a:rPr lang="zh-TW" altLang="en-US" dirty="0"/>
              <a:t>的</a:t>
            </a:r>
            <a:r>
              <a:rPr lang="zh-TW" altLang="en-US" dirty="0" smtClean="0"/>
              <a:t>網路是否計量：</a:t>
            </a:r>
            <a:r>
              <a:rPr lang="en-US" altLang="zh-TW" dirty="0" smtClean="0"/>
              <a:t>20</a:t>
            </a:r>
            <a:r>
              <a:rPr lang="zh-TW" altLang="en-US" dirty="0" smtClean="0"/>
              <a:t>次</a:t>
            </a:r>
            <a:endParaRPr lang="en-US" altLang="zh-TW" dirty="0" smtClean="0"/>
          </a:p>
          <a:p>
            <a:pPr marL="800100" indent="-457200">
              <a:buFont typeface="+mj-lt"/>
              <a:buAutoNum type="arabicPeriod"/>
            </a:pPr>
            <a:r>
              <a:rPr lang="zh-TW" altLang="en-US" dirty="0" smtClean="0"/>
              <a:t>取得手機號碼：</a:t>
            </a:r>
            <a:r>
              <a:rPr lang="en-US" altLang="zh-TW" dirty="0" smtClean="0"/>
              <a:t>16</a:t>
            </a:r>
            <a:r>
              <a:rPr lang="zh-TW" altLang="en-US" dirty="0" smtClean="0"/>
              <a:t>次</a:t>
            </a:r>
            <a:endParaRPr lang="en-US" altLang="zh-TW" dirty="0"/>
          </a:p>
          <a:p>
            <a:pPr marL="800100" indent="-457200">
              <a:buFont typeface="+mj-lt"/>
              <a:buAutoNum type="arabicPeriod"/>
            </a:pPr>
            <a:endParaRPr lang="en-US" altLang="zh-TW" dirty="0"/>
          </a:p>
          <a:p>
            <a:pPr marL="1200150" lvl="1" indent="-457200">
              <a:buFont typeface="+mj-lt"/>
              <a:buAutoNum type="arabicPeriod"/>
            </a:pPr>
            <a:endParaRPr lang="en-US" altLang="zh-TW" dirty="0"/>
          </a:p>
          <a:p>
            <a:pPr marL="1200150" lvl="1" indent="-457200">
              <a:buFont typeface="+mj-lt"/>
              <a:buAutoNum type="arabicPeriod"/>
            </a:pPr>
            <a:endParaRPr lang="en-US" altLang="zh-TW" dirty="0"/>
          </a:p>
          <a:p>
            <a:endParaRPr lang="zh-TW" altLang="en-US" dirty="0"/>
          </a:p>
        </p:txBody>
      </p:sp>
      <p:graphicFrame>
        <p:nvGraphicFramePr>
          <p:cNvPr id="4" name="圖表 3"/>
          <p:cNvGraphicFramePr>
            <a:graphicFrameLocks/>
          </p:cNvGraphicFramePr>
          <p:nvPr>
            <p:extLst>
              <p:ext uri="{D42A27DB-BD31-4B8C-83A1-F6EECF244321}">
                <p14:modId xmlns="" xmlns:p14="http://schemas.microsoft.com/office/powerpoint/2010/main" val="1419619664"/>
              </p:ext>
            </p:extLst>
          </p:nvPr>
        </p:nvGraphicFramePr>
        <p:xfrm>
          <a:off x="4932040" y="1296366"/>
          <a:ext cx="4032448" cy="2564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45749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個人簡介</a:t>
            </a:r>
            <a:endParaRPr lang="en-US" dirty="0"/>
          </a:p>
        </p:txBody>
      </p:sp>
      <p:sp>
        <p:nvSpPr>
          <p:cNvPr id="7" name="文字方塊 6"/>
          <p:cNvSpPr txBox="1"/>
          <p:nvPr/>
        </p:nvSpPr>
        <p:spPr>
          <a:xfrm>
            <a:off x="2991098" y="4147451"/>
            <a:ext cx="5784768" cy="2123658"/>
          </a:xfrm>
          <a:prstGeom prst="rect">
            <a:avLst/>
          </a:prstGeom>
          <a:noFill/>
        </p:spPr>
        <p:txBody>
          <a:bodyPr wrap="square" rtlCol="0">
            <a:spAutoFit/>
          </a:bodyPr>
          <a:lstStyle/>
          <a:p>
            <a:pPr marL="342900" indent="-342900">
              <a:spcBef>
                <a:spcPct val="20000"/>
              </a:spcBef>
              <a:buClr>
                <a:schemeClr val="tx2"/>
              </a:buClr>
              <a:buFont typeface="Wingdings" pitchFamily="2" charset="2"/>
              <a:buChar char="v"/>
            </a:pPr>
            <a:r>
              <a:rPr lang="zh-TW" altLang="en-US" sz="2000" b="1" kern="0" dirty="0" smtClean="0">
                <a:solidFill>
                  <a:srgbClr val="161616"/>
                </a:solidFill>
                <a:latin typeface="+mn-ea"/>
                <a:ea typeface="微軟正黑體" pitchFamily="34" charset="-120"/>
              </a:rPr>
              <a:t>施汎勳</a:t>
            </a:r>
            <a:r>
              <a:rPr lang="en-US" altLang="zh-TW" sz="2000" b="1" kern="0" dirty="0" smtClean="0">
                <a:solidFill>
                  <a:srgbClr val="161616"/>
                </a:solidFill>
                <a:latin typeface="+mn-ea"/>
                <a:ea typeface="微軟正黑體" pitchFamily="34" charset="-120"/>
              </a:rPr>
              <a:t> </a:t>
            </a:r>
          </a:p>
          <a:p>
            <a:pPr marL="342900" indent="-342900">
              <a:spcBef>
                <a:spcPct val="20000"/>
              </a:spcBef>
              <a:buClr>
                <a:schemeClr val="tx2"/>
              </a:buClr>
              <a:buFont typeface="Wingdings" pitchFamily="2" charset="2"/>
              <a:buChar char="v"/>
            </a:pPr>
            <a:r>
              <a:rPr lang="zh-TW" altLang="zh-TW" sz="2000" b="1" dirty="0" smtClean="0">
                <a:latin typeface="微軟正黑體" pitchFamily="34" charset="-120"/>
                <a:ea typeface="微軟正黑體" pitchFamily="34" charset="-120"/>
              </a:rPr>
              <a:t>現任中華電信資安檢測團隊</a:t>
            </a:r>
            <a:r>
              <a:rPr lang="zh-TW" altLang="en-US" sz="2000" b="1" dirty="0" smtClean="0">
                <a:latin typeface="微軟正黑體" pitchFamily="34" charset="-120"/>
                <a:ea typeface="微軟正黑體" pitchFamily="34" charset="-120"/>
              </a:rPr>
              <a:t>組長</a:t>
            </a:r>
            <a:endParaRPr lang="en-US" altLang="zh-TW" sz="2000" b="1" dirty="0" smtClean="0">
              <a:latin typeface="微軟正黑體" pitchFamily="34" charset="-120"/>
              <a:ea typeface="微軟正黑體" pitchFamily="34" charset="-120"/>
            </a:endParaRPr>
          </a:p>
          <a:p>
            <a:pPr marL="342900" indent="-342900">
              <a:spcBef>
                <a:spcPct val="20000"/>
              </a:spcBef>
              <a:buClr>
                <a:schemeClr val="tx2"/>
              </a:buClr>
              <a:buFont typeface="Wingdings" pitchFamily="2" charset="2"/>
              <a:buChar char="v"/>
            </a:pPr>
            <a:r>
              <a:rPr lang="zh-TW" altLang="zh-TW" sz="2000" b="1" dirty="0" smtClean="0">
                <a:latin typeface="微軟正黑體" pitchFamily="34" charset="-120"/>
                <a:ea typeface="微軟正黑體" pitchFamily="34" charset="-120"/>
              </a:rPr>
              <a:t>從事資安相關研究與工作</a:t>
            </a:r>
            <a:r>
              <a:rPr lang="en-US" altLang="zh-TW" sz="2000" b="1" dirty="0" smtClean="0">
                <a:latin typeface="微軟正黑體" pitchFamily="34" charset="-120"/>
                <a:ea typeface="微軟正黑體" pitchFamily="34" charset="-120"/>
              </a:rPr>
              <a:t>5</a:t>
            </a:r>
            <a:r>
              <a:rPr lang="zh-TW" altLang="zh-TW" sz="2000" b="1" dirty="0" smtClean="0">
                <a:latin typeface="微軟正黑體" pitchFamily="34" charset="-120"/>
                <a:ea typeface="微軟正黑體" pitchFamily="34" charset="-120"/>
              </a:rPr>
              <a:t>年，</a:t>
            </a:r>
            <a:r>
              <a:rPr lang="zh-TW" altLang="en-US" sz="2000" b="1" dirty="0" smtClean="0">
                <a:latin typeface="微軟正黑體" pitchFamily="34" charset="-120"/>
                <a:ea typeface="微軟正黑體" pitchFamily="34" charset="-120"/>
              </a:rPr>
              <a:t>負責</a:t>
            </a:r>
            <a:r>
              <a:rPr lang="zh-TW" altLang="zh-TW" sz="2000" b="1" dirty="0" smtClean="0">
                <a:latin typeface="微軟正黑體" pitchFamily="34" charset="-120"/>
                <a:ea typeface="微軟正黑體" pitchFamily="34" charset="-120"/>
              </a:rPr>
              <a:t>執行大專院校、政府機關、企業專案與金融機構滲透測試，並協助分析公司內外部資安事件惡意程式樣本。</a:t>
            </a:r>
            <a:endParaRPr lang="en-US" altLang="zh-TW" sz="2000" b="1" kern="0" dirty="0" smtClean="0">
              <a:solidFill>
                <a:srgbClr val="161616"/>
              </a:solidFill>
              <a:latin typeface="微軟正黑體" pitchFamily="34" charset="-120"/>
              <a:ea typeface="微軟正黑體" pitchFamily="34" charset="-120"/>
            </a:endParaRPr>
          </a:p>
          <a:p>
            <a:pPr marL="342900" indent="-342900">
              <a:spcBef>
                <a:spcPct val="20000"/>
              </a:spcBef>
              <a:buClr>
                <a:schemeClr val="tx2"/>
              </a:buClr>
            </a:pPr>
            <a:endParaRPr lang="en-US" altLang="zh-TW" sz="2000" b="1" kern="0" dirty="0" smtClean="0">
              <a:solidFill>
                <a:srgbClr val="161616"/>
              </a:solidFill>
              <a:latin typeface="+mn-ea"/>
              <a:ea typeface="微軟正黑體" pitchFamily="34" charset="-120"/>
            </a:endParaRPr>
          </a:p>
        </p:txBody>
      </p:sp>
      <p:pic>
        <p:nvPicPr>
          <p:cNvPr id="9" name="圖片 8" descr="施汎勳_2.jpg"/>
          <p:cNvPicPr>
            <a:picLocks noChangeAspect="1"/>
          </p:cNvPicPr>
          <p:nvPr/>
        </p:nvPicPr>
        <p:blipFill>
          <a:blip r:embed="rId3" cstate="print"/>
          <a:srcRect b="15015"/>
          <a:stretch>
            <a:fillRect/>
          </a:stretch>
        </p:blipFill>
        <p:spPr>
          <a:xfrm>
            <a:off x="292058" y="3752606"/>
            <a:ext cx="2283082" cy="2581519"/>
          </a:xfrm>
          <a:prstGeom prst="rect">
            <a:avLst/>
          </a:prstGeom>
          <a:ln>
            <a:noFill/>
          </a:ln>
          <a:effectLst>
            <a:outerShdw blurRad="190500" algn="tl" rotWithShape="0">
              <a:srgbClr val="000000">
                <a:alpha val="70000"/>
              </a:srgbClr>
            </a:outerShdw>
          </a:effectLst>
        </p:spPr>
      </p:pic>
      <p:pic>
        <p:nvPicPr>
          <p:cNvPr id="5" name="圖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6346" y="889545"/>
            <a:ext cx="2278306" cy="2649600"/>
          </a:xfrm>
          <a:prstGeom prst="rect">
            <a:avLst/>
          </a:prstGeom>
          <a:effectLst>
            <a:outerShdw blurRad="50800" dist="38100" dir="2700000" algn="tl" rotWithShape="0">
              <a:prstClr val="black">
                <a:alpha val="40000"/>
              </a:prstClr>
            </a:outerShdw>
          </a:effectLst>
        </p:spPr>
      </p:pic>
      <p:sp>
        <p:nvSpPr>
          <p:cNvPr id="6" name="矩形 5"/>
          <p:cNvSpPr/>
          <p:nvPr/>
        </p:nvSpPr>
        <p:spPr>
          <a:xfrm>
            <a:off x="3093520" y="1316776"/>
            <a:ext cx="5706095" cy="1754326"/>
          </a:xfrm>
          <a:prstGeom prst="rect">
            <a:avLst/>
          </a:prstGeom>
        </p:spPr>
        <p:txBody>
          <a:bodyPr wrap="square">
            <a:spAutoFit/>
          </a:bodyPr>
          <a:lstStyle/>
          <a:p>
            <a:pPr marL="342900" indent="-342900">
              <a:spcBef>
                <a:spcPct val="20000"/>
              </a:spcBef>
              <a:buClr>
                <a:schemeClr val="tx2"/>
              </a:buClr>
              <a:buFont typeface="Wingdings" pitchFamily="2" charset="2"/>
              <a:buChar char="v"/>
            </a:pPr>
            <a:r>
              <a:rPr lang="zh-TW" altLang="en-US" sz="2000" b="1" kern="0" dirty="0" smtClean="0">
                <a:solidFill>
                  <a:srgbClr val="161616"/>
                </a:solidFill>
                <a:latin typeface="+mn-ea"/>
                <a:ea typeface="微軟正黑體" pitchFamily="34" charset="-120"/>
              </a:rPr>
              <a:t>劉清雲</a:t>
            </a:r>
            <a:r>
              <a:rPr lang="en-US" altLang="zh-TW" sz="2000" b="1" kern="0" dirty="0" smtClean="0">
                <a:solidFill>
                  <a:srgbClr val="161616"/>
                </a:solidFill>
                <a:latin typeface="+mn-ea"/>
                <a:ea typeface="微軟正黑體" pitchFamily="34" charset="-120"/>
              </a:rPr>
              <a:t> </a:t>
            </a:r>
          </a:p>
          <a:p>
            <a:pPr marL="342900" indent="-342900">
              <a:spcBef>
                <a:spcPct val="20000"/>
              </a:spcBef>
              <a:buClr>
                <a:schemeClr val="tx2"/>
              </a:buClr>
              <a:buFont typeface="Wingdings" pitchFamily="2" charset="2"/>
              <a:buChar char="v"/>
            </a:pPr>
            <a:r>
              <a:rPr lang="zh-TW" altLang="zh-TW" sz="2000" b="1" dirty="0" smtClean="0">
                <a:latin typeface="微軟正黑體" pitchFamily="34" charset="-120"/>
                <a:ea typeface="微軟正黑體" pitchFamily="34" charset="-120"/>
              </a:rPr>
              <a:t>現任中華電信資安檢測團隊</a:t>
            </a:r>
            <a:r>
              <a:rPr lang="zh-TW" altLang="en-US" sz="2000" b="1" dirty="0" smtClean="0">
                <a:latin typeface="微軟正黑體" pitchFamily="34" charset="-120"/>
                <a:ea typeface="微軟正黑體" pitchFamily="34" charset="-120"/>
              </a:rPr>
              <a:t>科長</a:t>
            </a:r>
            <a:endParaRPr lang="en-US" altLang="zh-TW" sz="2000" b="1" dirty="0" smtClean="0">
              <a:latin typeface="微軟正黑體" pitchFamily="34" charset="-120"/>
              <a:ea typeface="微軟正黑體" pitchFamily="34" charset="-120"/>
            </a:endParaRPr>
          </a:p>
          <a:p>
            <a:pPr marL="342900" indent="-342900">
              <a:spcBef>
                <a:spcPct val="20000"/>
              </a:spcBef>
              <a:buClr>
                <a:schemeClr val="tx2"/>
              </a:buClr>
              <a:buFont typeface="Wingdings" pitchFamily="2" charset="2"/>
              <a:buChar char="v"/>
            </a:pPr>
            <a:r>
              <a:rPr lang="zh-TW" altLang="zh-TW" sz="2000" b="1" dirty="0" smtClean="0">
                <a:latin typeface="微軟正黑體" pitchFamily="34" charset="-120"/>
                <a:ea typeface="微軟正黑體" pitchFamily="34" charset="-120"/>
              </a:rPr>
              <a:t>從事</a:t>
            </a:r>
            <a:r>
              <a:rPr lang="zh-TW" altLang="en-US" sz="2000" b="1" dirty="0" smtClean="0">
                <a:latin typeface="微軟正黑體" pitchFamily="34" charset="-120"/>
                <a:ea typeface="微軟正黑體" pitchFamily="34" charset="-120"/>
              </a:rPr>
              <a:t>電信、資訊暨</a:t>
            </a:r>
            <a:r>
              <a:rPr lang="zh-TW" altLang="zh-TW" sz="2000" b="1" dirty="0" smtClean="0">
                <a:latin typeface="微軟正黑體" pitchFamily="34" charset="-120"/>
                <a:ea typeface="微軟正黑體" pitchFamily="34" charset="-120"/>
              </a:rPr>
              <a:t>資安相關工作</a:t>
            </a:r>
            <a:r>
              <a:rPr lang="en-US" altLang="zh-TW" sz="2000" b="1" dirty="0" smtClean="0">
                <a:latin typeface="微軟正黑體" pitchFamily="34" charset="-120"/>
                <a:ea typeface="微軟正黑體" pitchFamily="34" charset="-120"/>
              </a:rPr>
              <a:t>20</a:t>
            </a:r>
            <a:r>
              <a:rPr lang="zh-TW" altLang="zh-TW" sz="2000" b="1" dirty="0" smtClean="0">
                <a:latin typeface="微軟正黑體" pitchFamily="34" charset="-120"/>
                <a:ea typeface="微軟正黑體" pitchFamily="34" charset="-120"/>
              </a:rPr>
              <a:t>年，</a:t>
            </a:r>
            <a:r>
              <a:rPr lang="zh-TW" altLang="en-US" sz="2000" b="1" dirty="0" smtClean="0">
                <a:latin typeface="微軟正黑體" pitchFamily="34" charset="-120"/>
                <a:ea typeface="微軟正黑體" pitchFamily="34" charset="-120"/>
              </a:rPr>
              <a:t>負責中華電信資安檢測、網際資安防護及資安固本工作規劃管理</a:t>
            </a:r>
            <a:r>
              <a:rPr lang="zh-TW" altLang="zh-TW" sz="2000" b="1" dirty="0" smtClean="0">
                <a:latin typeface="微軟正黑體" pitchFamily="34" charset="-120"/>
                <a:ea typeface="微軟正黑體" pitchFamily="34" charset="-120"/>
              </a:rPr>
              <a:t>。</a:t>
            </a:r>
            <a:endParaRPr lang="en-US" altLang="zh-TW" sz="2000" b="1" kern="0" dirty="0" smtClean="0">
              <a:solidFill>
                <a:srgbClr val="161616"/>
              </a:solidFill>
              <a:latin typeface="微軟正黑體" pitchFamily="34" charset="-120"/>
              <a:ea typeface="微軟正黑體" pitchFamily="34" charset="-120"/>
            </a:endParaRPr>
          </a:p>
        </p:txBody>
      </p:sp>
    </p:spTree>
    <p:extLst>
      <p:ext uri="{BB962C8B-B14F-4D97-AF65-F5344CB8AC3E}">
        <p14:creationId xmlns="" xmlns:p14="http://schemas.microsoft.com/office/powerpoint/2010/main" val="3284312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879" y="114300"/>
            <a:ext cx="7706568" cy="790575"/>
          </a:xfrm>
        </p:spPr>
        <p:txBody>
          <a:bodyPr/>
          <a:lstStyle/>
          <a:p>
            <a:r>
              <a:rPr lang="zh-TW" altLang="en-US" sz="3600" dirty="0">
                <a:latin typeface="微軟正黑體" pitchFamily="34" charset="-120"/>
                <a:ea typeface="微軟正黑體" pitchFamily="34" charset="-120"/>
              </a:rPr>
              <a:t>惡意</a:t>
            </a:r>
            <a:r>
              <a:rPr lang="zh-TW" altLang="en-US" sz="3600" dirty="0" smtClean="0">
                <a:latin typeface="微軟正黑體" pitchFamily="34" charset="-120"/>
                <a:ea typeface="微軟正黑體" pitchFamily="34" charset="-120"/>
              </a:rPr>
              <a:t>程式</a:t>
            </a:r>
            <a:r>
              <a:rPr lang="zh-TW" altLang="en-US" sz="3600" dirty="0">
                <a:latin typeface="微軟正黑體" pitchFamily="34" charset="-120"/>
                <a:ea typeface="微軟正黑體" pitchFamily="34" charset="-120"/>
              </a:rPr>
              <a:t>綜合</a:t>
            </a:r>
            <a:r>
              <a:rPr lang="zh-TW" altLang="en-US" sz="3600" dirty="0" smtClean="0">
                <a:latin typeface="微軟正黑體" pitchFamily="34" charset="-120"/>
                <a:ea typeface="微軟正黑體" pitchFamily="34" charset="-120"/>
              </a:rPr>
              <a:t>分析：惡意連線網址</a:t>
            </a:r>
            <a:endParaRPr lang="zh-TW" altLang="en-US" sz="3600" dirty="0">
              <a:latin typeface="微軟正黑體" pitchFamily="34" charset="-120"/>
              <a:ea typeface="微軟正黑體" pitchFamily="34" charset="-120"/>
            </a:endParaRPr>
          </a:p>
        </p:txBody>
      </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7461" y="2276872"/>
            <a:ext cx="4210050"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1340768"/>
            <a:ext cx="4191000" cy="5057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5963" y="6034355"/>
            <a:ext cx="4156496" cy="728376"/>
          </a:xfrm>
          <a:prstGeom prst="rect">
            <a:avLst/>
          </a:prstGeom>
          <a:ln/>
        </p:spPr>
        <p:style>
          <a:lnRef idx="2">
            <a:schemeClr val="dk1">
              <a:shade val="50000"/>
            </a:schemeClr>
          </a:lnRef>
          <a:fillRef idx="1">
            <a:schemeClr val="dk1"/>
          </a:fillRef>
          <a:effectRef idx="0">
            <a:schemeClr val="dk1"/>
          </a:effectRef>
          <a:fontRef idx="minor">
            <a:schemeClr val="lt1"/>
          </a:fontRef>
        </p:style>
      </p:pic>
      <p:cxnSp>
        <p:nvCxnSpPr>
          <p:cNvPr id="4" name="直線單箭頭接點 3"/>
          <p:cNvCxnSpPr/>
          <p:nvPr/>
        </p:nvCxnSpPr>
        <p:spPr>
          <a:xfrm flipH="1" flipV="1">
            <a:off x="1763688" y="5589240"/>
            <a:ext cx="144016" cy="4451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404445" y="1412776"/>
            <a:ext cx="3716082" cy="40011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zh-TW" altLang="en-US" sz="2000" dirty="0" smtClean="0">
                <a:latin typeface="微軟正黑體" pitchFamily="34" charset="-120"/>
                <a:ea typeface="微軟正黑體" pitchFamily="34" charset="-120"/>
              </a:rPr>
              <a:t>幾乎所有惡意網址的</a:t>
            </a:r>
            <a:r>
              <a:rPr lang="en-US" altLang="zh-TW" sz="2000" dirty="0" smtClean="0">
                <a:latin typeface="微軟正黑體" pitchFamily="34" charset="-120"/>
                <a:ea typeface="微軟正黑體" pitchFamily="34" charset="-120"/>
              </a:rPr>
              <a:t>IP</a:t>
            </a:r>
            <a:r>
              <a:rPr lang="zh-TW" altLang="en-US" sz="2000" dirty="0" smtClean="0">
                <a:latin typeface="微軟正黑體" pitchFamily="34" charset="-120"/>
                <a:ea typeface="微軟正黑體" pitchFamily="34" charset="-120"/>
              </a:rPr>
              <a:t>都在境外</a:t>
            </a:r>
            <a:endParaRPr lang="zh-TW" altLang="en-US" sz="20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148384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115888"/>
            <a:ext cx="7218939" cy="792162"/>
          </a:xfrm>
        </p:spPr>
        <p:txBody>
          <a:bodyPr/>
          <a:lstStyle/>
          <a:p>
            <a:r>
              <a:rPr lang="zh-TW" altLang="en-US" sz="3600" dirty="0" smtClean="0"/>
              <a:t>手機惡意程式檢測系統</a:t>
            </a:r>
            <a:r>
              <a:rPr lang="en-US" altLang="zh-TW" sz="3600" dirty="0" smtClean="0"/>
              <a:t>(</a:t>
            </a:r>
            <a:r>
              <a:rPr lang="zh-TW" altLang="en-US" sz="3600" dirty="0" smtClean="0"/>
              <a:t>實驗階段</a:t>
            </a:r>
            <a:r>
              <a:rPr lang="en-US" altLang="zh-TW" sz="3600" dirty="0" smtClean="0"/>
              <a:t>)</a:t>
            </a:r>
            <a:endParaRPr lang="zh-TW" altLang="en-US" sz="3600" dirty="0"/>
          </a:p>
        </p:txBody>
      </p:sp>
      <p:pic>
        <p:nvPicPr>
          <p:cNvPr id="1026" name="Picture 2" descr="D:\99_Unclassification\icon_list\TL_analyis.png"/>
          <p:cNvPicPr>
            <a:picLocks noGrp="1" noChangeAspect="1" noChangeArrowheads="1"/>
          </p:cNvPicPr>
          <p:nvPr>
            <p:ph idx="1"/>
          </p:nvPr>
        </p:nvPicPr>
        <p:blipFill>
          <a:blip r:embed="rId3" cstate="print"/>
          <a:srcRect r="22768" b="76649"/>
          <a:stretch>
            <a:fillRect/>
          </a:stretch>
        </p:blipFill>
        <p:spPr bwMode="auto">
          <a:xfrm>
            <a:off x="202706" y="4928579"/>
            <a:ext cx="4088739" cy="1087757"/>
          </a:xfrm>
          <a:prstGeom prst="rect">
            <a:avLst/>
          </a:prstGeom>
          <a:noFill/>
          <a:ln>
            <a:solidFill>
              <a:schemeClr val="tx1"/>
            </a:solidFill>
          </a:ln>
        </p:spPr>
      </p:pic>
      <p:pic>
        <p:nvPicPr>
          <p:cNvPr id="1027" name="Picture 3"/>
          <p:cNvPicPr>
            <a:picLocks noChangeAspect="1" noChangeArrowheads="1"/>
          </p:cNvPicPr>
          <p:nvPr/>
        </p:nvPicPr>
        <p:blipFill>
          <a:blip r:embed="rId4" cstate="print"/>
          <a:srcRect l="7139" t="22302" r="30263" b="10007"/>
          <a:stretch>
            <a:fillRect/>
          </a:stretch>
        </p:blipFill>
        <p:spPr bwMode="auto">
          <a:xfrm>
            <a:off x="234500" y="1059873"/>
            <a:ext cx="4067336" cy="3740728"/>
          </a:xfrm>
          <a:prstGeom prst="rect">
            <a:avLst/>
          </a:prstGeom>
          <a:noFill/>
          <a:ln w="9525">
            <a:solidFill>
              <a:schemeClr val="tx1"/>
            </a:solidFill>
            <a:miter lim="800000"/>
            <a:headEnd/>
            <a:tailEnd/>
          </a:ln>
        </p:spPr>
      </p:pic>
      <p:sp>
        <p:nvSpPr>
          <p:cNvPr id="6" name="內容版面配置區 2"/>
          <p:cNvSpPr txBox="1">
            <a:spLocks/>
          </p:cNvSpPr>
          <p:nvPr/>
        </p:nvSpPr>
        <p:spPr bwMode="gray">
          <a:xfrm>
            <a:off x="4627000" y="1578139"/>
            <a:ext cx="4241229" cy="3676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zh-TW" altLang="en-US" sz="3200" b="1" kern="0" dirty="0" smtClean="0">
                <a:solidFill>
                  <a:srgbClr val="161616"/>
                </a:solidFill>
                <a:latin typeface="微軟正黑體" pitchFamily="34" charset="-120"/>
                <a:ea typeface="微軟正黑體" pitchFamily="34" charset="-120"/>
              </a:rPr>
              <a:t>利用現有分析結果建立</a:t>
            </a:r>
            <a:r>
              <a:rPr kumimoji="0" lang="zh-TW" altLang="en-US" sz="3200" b="1" kern="0" dirty="0" smtClean="0">
                <a:solidFill>
                  <a:srgbClr val="FF0000"/>
                </a:solidFill>
                <a:latin typeface="微軟正黑體" pitchFamily="34" charset="-120"/>
                <a:ea typeface="微軟正黑體" pitchFamily="34" charset="-120"/>
              </a:rPr>
              <a:t>檢測</a:t>
            </a:r>
            <a:r>
              <a:rPr kumimoji="0" lang="zh-TW" altLang="en-US" sz="3200" b="1" kern="0" dirty="0" smtClean="0">
                <a:solidFill>
                  <a:srgbClr val="161616"/>
                </a:solidFill>
                <a:latin typeface="微軟正黑體" pitchFamily="34" charset="-120"/>
                <a:ea typeface="微軟正黑體" pitchFamily="34" charset="-120"/>
              </a:rPr>
              <a:t>與</a:t>
            </a:r>
            <a:r>
              <a:rPr kumimoji="0" lang="zh-TW" altLang="en-US" sz="3200" b="1" kern="0" dirty="0" smtClean="0">
                <a:solidFill>
                  <a:srgbClr val="FF0000"/>
                </a:solidFill>
                <a:latin typeface="微軟正黑體" pitchFamily="34" charset="-120"/>
                <a:ea typeface="微軟正黑體" pitchFamily="34" charset="-120"/>
              </a:rPr>
              <a:t>分群</a:t>
            </a:r>
            <a:r>
              <a:rPr kumimoji="0" lang="zh-TW" altLang="en-US" sz="3200" b="1" kern="0" dirty="0" smtClean="0">
                <a:solidFill>
                  <a:srgbClr val="161616"/>
                </a:solidFill>
                <a:latin typeface="微軟正黑體" pitchFamily="34" charset="-120"/>
                <a:ea typeface="微軟正黑體" pitchFamily="34" charset="-120"/>
              </a:rPr>
              <a:t>關聯規則</a:t>
            </a:r>
            <a:endParaRPr kumimoji="0" lang="en-US" altLang="zh-TW" sz="3200" b="1" kern="0" dirty="0" smtClean="0">
              <a:solidFill>
                <a:srgbClr val="161616"/>
              </a:solidFill>
              <a:latin typeface="微軟正黑體" pitchFamily="34" charset="-120"/>
              <a:ea typeface="微軟正黑體" pitchFamily="34" charset="-120"/>
            </a:endParaRPr>
          </a:p>
          <a:p>
            <a:pPr marL="800100" lvl="1" indent="-342900">
              <a:spcBef>
                <a:spcPct val="20000"/>
              </a:spcBef>
              <a:buClr>
                <a:schemeClr val="tx2"/>
              </a:buClr>
              <a:buFont typeface="Wingdings" pitchFamily="2" charset="2"/>
              <a:buChar char="Ø"/>
            </a:pPr>
            <a:r>
              <a:rPr kumimoji="0" lang="zh-TW" altLang="en-US" sz="2400" b="1" kern="0" dirty="0" smtClean="0">
                <a:solidFill>
                  <a:srgbClr val="161616"/>
                </a:solidFill>
                <a:latin typeface="微軟正黑體" pitchFamily="34" charset="-120"/>
                <a:ea typeface="微軟正黑體" pitchFamily="34" charset="-120"/>
              </a:rPr>
              <a:t>允許的權限</a:t>
            </a:r>
            <a:endParaRPr kumimoji="0" lang="en-US" altLang="zh-TW" sz="2400" b="1" kern="0" dirty="0" smtClean="0">
              <a:solidFill>
                <a:srgbClr val="161616"/>
              </a:solidFill>
              <a:latin typeface="微軟正黑體" pitchFamily="34" charset="-120"/>
              <a:ea typeface="微軟正黑體" pitchFamily="34" charset="-120"/>
            </a:endParaRPr>
          </a:p>
          <a:p>
            <a:pPr marL="800100" lvl="1" indent="-342900">
              <a:spcBef>
                <a:spcPct val="20000"/>
              </a:spcBef>
              <a:buClr>
                <a:schemeClr val="tx2"/>
              </a:buClr>
              <a:buFont typeface="Wingdings" pitchFamily="2" charset="2"/>
              <a:buChar char="Ø"/>
            </a:pPr>
            <a:r>
              <a:rPr kumimoji="0" lang="zh-TW" altLang="en-US" sz="2400" b="1" kern="0" dirty="0" smtClean="0">
                <a:solidFill>
                  <a:srgbClr val="161616"/>
                </a:solidFill>
                <a:latin typeface="微軟正黑體" pitchFamily="34" charset="-120"/>
                <a:ea typeface="微軟正黑體" pitchFamily="34" charset="-120"/>
              </a:rPr>
              <a:t>使用的</a:t>
            </a:r>
            <a:r>
              <a:rPr kumimoji="0" lang="en-US" altLang="zh-TW" sz="2400" b="1" kern="0" dirty="0" smtClean="0">
                <a:solidFill>
                  <a:srgbClr val="161616"/>
                </a:solidFill>
                <a:latin typeface="微軟正黑體" pitchFamily="34" charset="-120"/>
                <a:ea typeface="微軟正黑體" pitchFamily="34" charset="-120"/>
              </a:rPr>
              <a:t>API</a:t>
            </a:r>
          </a:p>
          <a:p>
            <a:pPr marL="800100" lvl="1" indent="-342900">
              <a:spcBef>
                <a:spcPct val="20000"/>
              </a:spcBef>
              <a:buClr>
                <a:schemeClr val="tx2"/>
              </a:buClr>
              <a:buFont typeface="Wingdings" pitchFamily="2" charset="2"/>
              <a:buChar char="Ø"/>
            </a:pPr>
            <a:r>
              <a:rPr kumimoji="0" lang="zh-TW" altLang="en-US" sz="2400" b="1" kern="0" dirty="0" smtClean="0">
                <a:solidFill>
                  <a:srgbClr val="161616"/>
                </a:solidFill>
                <a:latin typeface="微軟正黑體" pitchFamily="34" charset="-120"/>
                <a:ea typeface="微軟正黑體" pitchFamily="34" charset="-120"/>
              </a:rPr>
              <a:t>中繼站</a:t>
            </a:r>
            <a:r>
              <a:rPr kumimoji="0" lang="en-US" altLang="zh-TW" sz="2400" b="1" kern="0" dirty="0" smtClean="0">
                <a:solidFill>
                  <a:srgbClr val="161616"/>
                </a:solidFill>
                <a:latin typeface="微軟正黑體" pitchFamily="34" charset="-120"/>
                <a:ea typeface="微軟正黑體" pitchFamily="34" charset="-120"/>
              </a:rPr>
              <a:t>Domain/IP</a:t>
            </a:r>
          </a:p>
          <a:p>
            <a:pPr marL="800100" lvl="1" indent="-342900">
              <a:spcBef>
                <a:spcPct val="20000"/>
              </a:spcBef>
              <a:buClr>
                <a:schemeClr val="tx2"/>
              </a:buClr>
              <a:buFont typeface="Wingdings" pitchFamily="2" charset="2"/>
              <a:buChar char="Ø"/>
            </a:pPr>
            <a:r>
              <a:rPr kumimoji="0" lang="zh-TW" altLang="en-US" sz="2400" b="1" kern="0" dirty="0" smtClean="0">
                <a:solidFill>
                  <a:srgbClr val="161616"/>
                </a:solidFill>
                <a:latin typeface="微軟正黑體" pitchFamily="34" charset="-120"/>
                <a:ea typeface="微軟正黑體" pitchFamily="34" charset="-120"/>
              </a:rPr>
              <a:t>字串特徵</a:t>
            </a:r>
            <a:endParaRPr kumimoji="0" lang="en-US" altLang="zh-TW" sz="2400" b="1" kern="0" dirty="0" smtClean="0">
              <a:solidFill>
                <a:srgbClr val="161616"/>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此檢測方式的優缺點評估</a:t>
            </a:r>
            <a:endParaRPr lang="zh-TW" altLang="en-US" sz="4000" dirty="0"/>
          </a:p>
        </p:txBody>
      </p:sp>
      <p:sp>
        <p:nvSpPr>
          <p:cNvPr id="3" name="內容版面配置區 2"/>
          <p:cNvSpPr>
            <a:spLocks noGrp="1"/>
          </p:cNvSpPr>
          <p:nvPr>
            <p:ph idx="1"/>
          </p:nvPr>
        </p:nvSpPr>
        <p:spPr>
          <a:xfrm>
            <a:off x="539750" y="1196975"/>
            <a:ext cx="8135938" cy="4347481"/>
          </a:xfrm>
        </p:spPr>
        <p:txBody>
          <a:bodyPr/>
          <a:lstStyle/>
          <a:p>
            <a:r>
              <a:rPr lang="zh-TW" altLang="en-US" sz="3200" dirty="0" smtClean="0"/>
              <a:t>優點：</a:t>
            </a:r>
            <a:endParaRPr lang="en-US" altLang="zh-TW" sz="3200" dirty="0" smtClean="0"/>
          </a:p>
          <a:p>
            <a:pPr lvl="1"/>
            <a:r>
              <a:rPr lang="zh-TW" altLang="en-US" sz="2800" dirty="0" smtClean="0"/>
              <a:t>分析快速</a:t>
            </a:r>
            <a:endParaRPr lang="en-US" altLang="zh-TW" sz="2800" dirty="0" smtClean="0"/>
          </a:p>
          <a:p>
            <a:pPr lvl="1"/>
            <a:r>
              <a:rPr lang="zh-TW" altLang="en-US" sz="2800" dirty="0" smtClean="0"/>
              <a:t>可偵測行為類似</a:t>
            </a:r>
            <a:r>
              <a:rPr lang="zh-TW" altLang="en-US" sz="2800" dirty="0" smtClean="0"/>
              <a:t>之惡意程式變種</a:t>
            </a:r>
            <a:endParaRPr lang="en-US" altLang="zh-TW" sz="2800" dirty="0" smtClean="0"/>
          </a:p>
          <a:p>
            <a:pPr lvl="1"/>
            <a:r>
              <a:rPr lang="zh-TW" altLang="en-US" sz="2800" dirty="0" smtClean="0"/>
              <a:t>彌補動態分析的不足 </a:t>
            </a:r>
            <a:r>
              <a:rPr lang="en-US" altLang="zh-TW" sz="2800" dirty="0" smtClean="0"/>
              <a:t>: </a:t>
            </a:r>
            <a:r>
              <a:rPr lang="zh-TW" altLang="en-US" sz="2800" dirty="0" smtClean="0"/>
              <a:t>耗時、模擬器偵測類型惡意程式</a:t>
            </a:r>
            <a:r>
              <a:rPr lang="en-US" altLang="zh-TW" sz="2800" dirty="0" smtClean="0"/>
              <a:t>, </a:t>
            </a:r>
            <a:r>
              <a:rPr lang="zh-TW" altLang="en-US" sz="2800" dirty="0" smtClean="0"/>
              <a:t> 時間邏輯炸彈</a:t>
            </a:r>
            <a:endParaRPr lang="en-US" altLang="zh-TW" sz="2800" dirty="0" smtClean="0"/>
          </a:p>
          <a:p>
            <a:r>
              <a:rPr lang="zh-TW" altLang="en-US" sz="3000" dirty="0" smtClean="0"/>
              <a:t>缺點：</a:t>
            </a:r>
            <a:endParaRPr lang="en-US" altLang="zh-TW" sz="3000" dirty="0" smtClean="0"/>
          </a:p>
          <a:p>
            <a:pPr lvl="1"/>
            <a:r>
              <a:rPr lang="zh-TW" altLang="en-US" sz="2800" dirty="0" smtClean="0"/>
              <a:t>誤判率</a:t>
            </a:r>
            <a:r>
              <a:rPr lang="en-US" altLang="zh-TW" sz="2800" dirty="0" smtClean="0"/>
              <a:t>(false positive)</a:t>
            </a:r>
          </a:p>
          <a:p>
            <a:pPr lvl="1"/>
            <a:r>
              <a:rPr lang="zh-TW" altLang="en-US" sz="2800" dirty="0" smtClean="0"/>
              <a:t>程式碼</a:t>
            </a:r>
            <a:r>
              <a:rPr lang="zh-TW" altLang="en-US" sz="2800" dirty="0" smtClean="0"/>
              <a:t>混淆技術影響分析</a:t>
            </a:r>
            <a:endParaRPr lang="en-US" altLang="zh-TW" sz="2800" dirty="0" smtClean="0"/>
          </a:p>
          <a:p>
            <a:pPr lvl="1">
              <a:buNone/>
            </a:pP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防分析機制：模擬器偵測</a:t>
            </a:r>
            <a:endParaRPr lang="zh-TW" altLang="en-US" sz="4000"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16467" y="901184"/>
            <a:ext cx="5774864" cy="5040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圓角矩形 5"/>
          <p:cNvSpPr/>
          <p:nvPr/>
        </p:nvSpPr>
        <p:spPr>
          <a:xfrm>
            <a:off x="1835696" y="4693332"/>
            <a:ext cx="5184576" cy="607876"/>
          </a:xfrm>
          <a:prstGeom prst="roundRect">
            <a:avLst>
              <a:gd name="adj" fmla="val 1062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01435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防分析機制：程式碼加殼</a:t>
            </a:r>
            <a:endParaRPr lang="zh-TW" altLang="en-US" sz="4000" dirty="0"/>
          </a:p>
        </p:txBody>
      </p:sp>
      <p:pic>
        <p:nvPicPr>
          <p:cNvPr id="2051" name="Picture 3"/>
          <p:cNvPicPr>
            <a:picLocks noChangeAspect="1" noChangeArrowheads="1"/>
          </p:cNvPicPr>
          <p:nvPr/>
        </p:nvPicPr>
        <p:blipFill>
          <a:blip r:embed="rId2" cstate="print"/>
          <a:srcRect/>
          <a:stretch>
            <a:fillRect/>
          </a:stretch>
        </p:blipFill>
        <p:spPr bwMode="auto">
          <a:xfrm>
            <a:off x="488088" y="1170161"/>
            <a:ext cx="8233304" cy="485993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防分析機制：程式碼混淆</a:t>
            </a:r>
            <a:endParaRPr lang="zh-TW" altLang="en-US" sz="40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12043" y="1215510"/>
            <a:ext cx="6932205" cy="4540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app</a:t>
            </a:r>
            <a:r>
              <a:rPr lang="zh-TW" altLang="en-US" dirty="0" smtClean="0"/>
              <a:t>安全檢測</a:t>
            </a:r>
            <a:endParaRPr lang="zh-TW" altLang="en-US" dirty="0"/>
          </a:p>
        </p:txBody>
      </p:sp>
      <p:pic>
        <p:nvPicPr>
          <p:cNvPr id="4" name="內容版面配置區 3" descr="rotten_apple.png"/>
          <p:cNvPicPr>
            <a:picLocks noGrp="1" noChangeAspect="1"/>
          </p:cNvPicPr>
          <p:nvPr>
            <p:ph idx="1"/>
          </p:nvPr>
        </p:nvPicPr>
        <p:blipFill>
          <a:blip r:embed="rId2" cstate="print"/>
          <a:stretch>
            <a:fillRect/>
          </a:stretch>
        </p:blipFill>
        <p:spPr>
          <a:xfrm>
            <a:off x="3083655" y="1974532"/>
            <a:ext cx="3048128" cy="319786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OWASP Mobile Project</a:t>
            </a:r>
            <a:endParaRPr lang="zh-TW" altLang="en-US" sz="4000" dirty="0"/>
          </a:p>
        </p:txBody>
      </p:sp>
      <p:sp>
        <p:nvSpPr>
          <p:cNvPr id="3" name="內容版面配置區 2"/>
          <p:cNvSpPr>
            <a:spLocks noGrp="1"/>
          </p:cNvSpPr>
          <p:nvPr>
            <p:ph idx="1"/>
          </p:nvPr>
        </p:nvSpPr>
        <p:spPr>
          <a:xfrm>
            <a:off x="539750" y="1196975"/>
            <a:ext cx="8135938" cy="863837"/>
          </a:xfrm>
        </p:spPr>
        <p:txBody>
          <a:bodyPr/>
          <a:lstStyle/>
          <a:p>
            <a:r>
              <a:rPr lang="en-US" altLang="zh-TW" dirty="0" smtClean="0"/>
              <a:t>OWASP Mobile Top 10 risks</a:t>
            </a:r>
            <a:endParaRPr lang="zh-TW" altLang="en-US" dirty="0"/>
          </a:p>
        </p:txBody>
      </p:sp>
      <p:pic>
        <p:nvPicPr>
          <p:cNvPr id="14338" name="Picture 2" descr="https://www.owasp.org/images/thumb/a/ac/2014-01-26_20-23-29.png/550px-2014-01-26_20-23-29.png"/>
          <p:cNvPicPr>
            <a:picLocks noChangeAspect="1" noChangeArrowheads="1"/>
          </p:cNvPicPr>
          <p:nvPr/>
        </p:nvPicPr>
        <p:blipFill>
          <a:blip r:embed="rId3" cstate="print"/>
          <a:srcRect l="3009" t="2167" r="3055" b="2752"/>
          <a:stretch>
            <a:fillRect/>
          </a:stretch>
        </p:blipFill>
        <p:spPr bwMode="auto">
          <a:xfrm>
            <a:off x="280690" y="1787857"/>
            <a:ext cx="8551583" cy="4244454"/>
          </a:xfrm>
          <a:prstGeom prst="rect">
            <a:avLst/>
          </a:prstGeom>
          <a:noFill/>
        </p:spPr>
      </p:pic>
      <p:sp>
        <p:nvSpPr>
          <p:cNvPr id="6" name="矩形 5"/>
          <p:cNvSpPr/>
          <p:nvPr/>
        </p:nvSpPr>
        <p:spPr bwMode="auto">
          <a:xfrm>
            <a:off x="2410691" y="2836718"/>
            <a:ext cx="2088573" cy="10287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矩形 6"/>
          <p:cNvSpPr/>
          <p:nvPr/>
        </p:nvSpPr>
        <p:spPr bwMode="auto">
          <a:xfrm>
            <a:off x="4634346" y="3958936"/>
            <a:ext cx="2088573" cy="10287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 name="矩形 7"/>
          <p:cNvSpPr/>
          <p:nvPr/>
        </p:nvSpPr>
        <p:spPr bwMode="auto">
          <a:xfrm>
            <a:off x="4655127" y="5039590"/>
            <a:ext cx="2067792" cy="9975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矩形 111"/>
          <p:cNvSpPr/>
          <p:nvPr/>
        </p:nvSpPr>
        <p:spPr bwMode="auto">
          <a:xfrm>
            <a:off x="329422" y="1620982"/>
            <a:ext cx="3886200" cy="4384963"/>
          </a:xfrm>
          <a:prstGeom prst="rect">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app</a:t>
            </a:r>
            <a:r>
              <a:rPr kumimoji="0" lang="zh-TW" altLang="en-US" sz="2000" b="1" dirty="0" smtClean="0">
                <a:latin typeface="微軟正黑體" pitchFamily="34" charset="-120"/>
                <a:ea typeface="微軟正黑體" pitchFamily="34" charset="-120"/>
              </a:rPr>
              <a:t>惡意程式</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分析</a:t>
            </a:r>
          </a:p>
        </p:txBody>
      </p:sp>
      <p:sp>
        <p:nvSpPr>
          <p:cNvPr id="2" name="標題 1"/>
          <p:cNvSpPr>
            <a:spLocks noGrp="1"/>
          </p:cNvSpPr>
          <p:nvPr>
            <p:ph type="title"/>
          </p:nvPr>
        </p:nvSpPr>
        <p:spPr/>
        <p:txBody>
          <a:bodyPr/>
          <a:lstStyle/>
          <a:p>
            <a:r>
              <a:rPr lang="en-US" altLang="zh-TW" sz="4000" dirty="0" smtClean="0"/>
              <a:t>App</a:t>
            </a:r>
            <a:r>
              <a:rPr lang="zh-TW" altLang="en-US" sz="4000" dirty="0" smtClean="0"/>
              <a:t>檢測盤根錯節</a:t>
            </a:r>
            <a:endParaRPr lang="zh-TW" altLang="en-US" sz="4000" dirty="0"/>
          </a:p>
        </p:txBody>
      </p:sp>
      <p:grpSp>
        <p:nvGrpSpPr>
          <p:cNvPr id="116" name="群組 115"/>
          <p:cNvGrpSpPr/>
          <p:nvPr/>
        </p:nvGrpSpPr>
        <p:grpSpPr>
          <a:xfrm>
            <a:off x="4830651" y="1641764"/>
            <a:ext cx="3886200" cy="4384963"/>
            <a:chOff x="4707081" y="1641764"/>
            <a:chExt cx="3886200" cy="4384963"/>
          </a:xfrm>
        </p:grpSpPr>
        <p:sp>
          <p:nvSpPr>
            <p:cNvPr id="113" name="矩形 112"/>
            <p:cNvSpPr/>
            <p:nvPr/>
          </p:nvSpPr>
          <p:spPr bwMode="auto">
            <a:xfrm>
              <a:off x="4707081" y="1641764"/>
              <a:ext cx="3886200" cy="4384963"/>
            </a:xfrm>
            <a:prstGeom prst="rect">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app</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安全檢測</a:t>
              </a:r>
            </a:p>
          </p:txBody>
        </p:sp>
        <p:sp>
          <p:nvSpPr>
            <p:cNvPr id="59" name="橢圓 58"/>
            <p:cNvSpPr/>
            <p:nvPr/>
          </p:nvSpPr>
          <p:spPr bwMode="auto">
            <a:xfrm>
              <a:off x="6103385" y="2441868"/>
              <a:ext cx="298004" cy="274467"/>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0" name="橢圓 59"/>
            <p:cNvSpPr/>
            <p:nvPr/>
          </p:nvSpPr>
          <p:spPr bwMode="auto">
            <a:xfrm>
              <a:off x="5395628" y="3119960"/>
              <a:ext cx="279378" cy="242177"/>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1" name="橢圓 60"/>
            <p:cNvSpPr/>
            <p:nvPr/>
          </p:nvSpPr>
          <p:spPr bwMode="auto">
            <a:xfrm>
              <a:off x="6103385" y="3119960"/>
              <a:ext cx="279378" cy="242177"/>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 name="橢圓 61"/>
            <p:cNvSpPr/>
            <p:nvPr/>
          </p:nvSpPr>
          <p:spPr bwMode="auto">
            <a:xfrm>
              <a:off x="6755267" y="3119960"/>
              <a:ext cx="279378" cy="242177"/>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3" name="橢圓 62"/>
            <p:cNvSpPr/>
            <p:nvPr/>
          </p:nvSpPr>
          <p:spPr bwMode="auto">
            <a:xfrm>
              <a:off x="5060372" y="4508427"/>
              <a:ext cx="279378" cy="242177"/>
            </a:xfrm>
            <a:prstGeom prst="ellipse">
              <a:avLst/>
            </a:prstGeom>
            <a:solidFill>
              <a:schemeClr val="tx2">
                <a:lumMod val="60000"/>
                <a:lumOff val="40000"/>
              </a:schemeClr>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4" name="肘形接點 63"/>
            <p:cNvCxnSpPr>
              <a:stCxn id="59" idx="4"/>
              <a:endCxn id="60" idx="0"/>
            </p:cNvCxnSpPr>
            <p:nvPr/>
          </p:nvCxnSpPr>
          <p:spPr bwMode="auto">
            <a:xfrm rot="5400000">
              <a:off x="5692042" y="2559612"/>
              <a:ext cx="403624" cy="717071"/>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5" name="肘形接點 64"/>
            <p:cNvCxnSpPr>
              <a:stCxn id="59" idx="4"/>
              <a:endCxn id="62" idx="0"/>
            </p:cNvCxnSpPr>
            <p:nvPr/>
          </p:nvCxnSpPr>
          <p:spPr bwMode="auto">
            <a:xfrm rot="16200000" flipH="1">
              <a:off x="6371861" y="2596863"/>
              <a:ext cx="403624" cy="64256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66" name="橢圓 65"/>
            <p:cNvSpPr/>
            <p:nvPr/>
          </p:nvSpPr>
          <p:spPr bwMode="auto">
            <a:xfrm>
              <a:off x="5395628" y="3814200"/>
              <a:ext cx="279378" cy="242177"/>
            </a:xfrm>
            <a:prstGeom prst="ellipse">
              <a:avLst/>
            </a:prstGeom>
            <a:solidFill>
              <a:schemeClr val="tx2">
                <a:lumMod val="60000"/>
                <a:lumOff val="40000"/>
              </a:schemeClr>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7" name="直線單箭頭接點 66"/>
            <p:cNvCxnSpPr>
              <a:stCxn id="60" idx="4"/>
              <a:endCxn id="66" idx="0"/>
            </p:cNvCxnSpPr>
            <p:nvPr/>
          </p:nvCxnSpPr>
          <p:spPr bwMode="auto">
            <a:xfrm>
              <a:off x="5535317" y="3362137"/>
              <a:ext cx="0" cy="4520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8" name="橢圓 67"/>
            <p:cNvSpPr/>
            <p:nvPr/>
          </p:nvSpPr>
          <p:spPr bwMode="auto">
            <a:xfrm>
              <a:off x="5824005" y="4508427"/>
              <a:ext cx="279378" cy="242177"/>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9" name="橢圓 68"/>
            <p:cNvSpPr/>
            <p:nvPr/>
          </p:nvSpPr>
          <p:spPr bwMode="auto">
            <a:xfrm>
              <a:off x="5060372" y="5202664"/>
              <a:ext cx="279378" cy="242177"/>
            </a:xfrm>
            <a:prstGeom prst="ellipse">
              <a:avLst/>
            </a:prstGeom>
            <a:solidFill>
              <a:schemeClr val="tx2">
                <a:lumMod val="60000"/>
                <a:lumOff val="40000"/>
              </a:schemeClr>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70" name="肘形接點 69"/>
            <p:cNvCxnSpPr>
              <a:stCxn id="66" idx="4"/>
              <a:endCxn id="68" idx="0"/>
            </p:cNvCxnSpPr>
            <p:nvPr/>
          </p:nvCxnSpPr>
          <p:spPr bwMode="auto">
            <a:xfrm rot="16200000" flipH="1">
              <a:off x="5523480" y="4068213"/>
              <a:ext cx="452051" cy="42837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71" name="直線單箭頭接點 70"/>
            <p:cNvCxnSpPr>
              <a:stCxn id="63" idx="4"/>
              <a:endCxn id="69" idx="0"/>
            </p:cNvCxnSpPr>
            <p:nvPr/>
          </p:nvCxnSpPr>
          <p:spPr bwMode="auto">
            <a:xfrm>
              <a:off x="5200061" y="4750604"/>
              <a:ext cx="0" cy="452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直線單箭頭接點 71"/>
            <p:cNvCxnSpPr>
              <a:stCxn id="59" idx="4"/>
              <a:endCxn id="61" idx="0"/>
            </p:cNvCxnSpPr>
            <p:nvPr/>
          </p:nvCxnSpPr>
          <p:spPr bwMode="auto">
            <a:xfrm flipH="1">
              <a:off x="6243075" y="2716335"/>
              <a:ext cx="9314" cy="4036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肘形接點 72"/>
            <p:cNvCxnSpPr>
              <a:stCxn id="66" idx="4"/>
              <a:endCxn id="63" idx="0"/>
            </p:cNvCxnSpPr>
            <p:nvPr/>
          </p:nvCxnSpPr>
          <p:spPr bwMode="auto">
            <a:xfrm rot="5400000">
              <a:off x="5141664" y="4114774"/>
              <a:ext cx="452051" cy="335256"/>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83" name="橢圓 82"/>
            <p:cNvSpPr/>
            <p:nvPr/>
          </p:nvSpPr>
          <p:spPr bwMode="auto">
            <a:xfrm>
              <a:off x="6192981" y="4518818"/>
              <a:ext cx="279378" cy="242177"/>
            </a:xfrm>
            <a:prstGeom prst="ellipse">
              <a:avLst/>
            </a:prstGeom>
            <a:solidFill>
              <a:schemeClr val="tx2">
                <a:lumMod val="60000"/>
                <a:lumOff val="40000"/>
              </a:schemeClr>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4" name="橢圓 83"/>
            <p:cNvSpPr/>
            <p:nvPr/>
          </p:nvSpPr>
          <p:spPr bwMode="auto">
            <a:xfrm>
              <a:off x="6528237" y="3824591"/>
              <a:ext cx="279378" cy="242177"/>
            </a:xfrm>
            <a:prstGeom prst="ellipse">
              <a:avLst/>
            </a:prstGeom>
            <a:solidFill>
              <a:schemeClr val="tx2">
                <a:lumMod val="60000"/>
                <a:lumOff val="40000"/>
              </a:schemeClr>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5" name="橢圓 84"/>
            <p:cNvSpPr/>
            <p:nvPr/>
          </p:nvSpPr>
          <p:spPr bwMode="auto">
            <a:xfrm>
              <a:off x="6956614" y="4518818"/>
              <a:ext cx="279378" cy="242177"/>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86" name="肘形接點 85"/>
            <p:cNvCxnSpPr>
              <a:stCxn id="84" idx="4"/>
              <a:endCxn id="85" idx="0"/>
            </p:cNvCxnSpPr>
            <p:nvPr/>
          </p:nvCxnSpPr>
          <p:spPr bwMode="auto">
            <a:xfrm rot="16200000" flipH="1">
              <a:off x="6656089" y="4078604"/>
              <a:ext cx="452051" cy="42837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87" name="肘形接點 86"/>
            <p:cNvCxnSpPr>
              <a:stCxn id="84" idx="4"/>
              <a:endCxn id="83" idx="0"/>
            </p:cNvCxnSpPr>
            <p:nvPr/>
          </p:nvCxnSpPr>
          <p:spPr bwMode="auto">
            <a:xfrm rot="5400000">
              <a:off x="6274273" y="4125165"/>
              <a:ext cx="452051" cy="335256"/>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89" name="肘形接點 88"/>
            <p:cNvCxnSpPr>
              <a:stCxn id="61" idx="4"/>
              <a:endCxn id="84" idx="0"/>
            </p:cNvCxnSpPr>
            <p:nvPr/>
          </p:nvCxnSpPr>
          <p:spPr bwMode="auto">
            <a:xfrm rot="16200000" flipH="1">
              <a:off x="6224273" y="3380938"/>
              <a:ext cx="462454" cy="424852"/>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93" name="橢圓 92"/>
            <p:cNvSpPr/>
            <p:nvPr/>
          </p:nvSpPr>
          <p:spPr bwMode="auto">
            <a:xfrm>
              <a:off x="7411465" y="3824591"/>
              <a:ext cx="279378" cy="242177"/>
            </a:xfrm>
            <a:prstGeom prst="ellipse">
              <a:avLst/>
            </a:prstGeom>
            <a:solidFill>
              <a:schemeClr val="tx2">
                <a:lumMod val="60000"/>
                <a:lumOff val="40000"/>
              </a:schemeClr>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5" name="肘形接點 94"/>
            <p:cNvCxnSpPr>
              <a:stCxn id="61" idx="4"/>
              <a:endCxn id="93" idx="0"/>
            </p:cNvCxnSpPr>
            <p:nvPr/>
          </p:nvCxnSpPr>
          <p:spPr bwMode="auto">
            <a:xfrm rot="16200000" flipH="1">
              <a:off x="6665887" y="2939324"/>
              <a:ext cx="462454" cy="130808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97" name="橢圓 96"/>
            <p:cNvSpPr/>
            <p:nvPr/>
          </p:nvSpPr>
          <p:spPr bwMode="auto">
            <a:xfrm>
              <a:off x="8064526" y="3119960"/>
              <a:ext cx="279378" cy="242177"/>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01" name="直線接點 100"/>
            <p:cNvCxnSpPr/>
            <p:nvPr/>
          </p:nvCxnSpPr>
          <p:spPr bwMode="auto">
            <a:xfrm>
              <a:off x="7211291" y="3210795"/>
              <a:ext cx="696191" cy="0"/>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102" name="肘形接點 101"/>
            <p:cNvCxnSpPr>
              <a:stCxn id="59" idx="4"/>
              <a:endCxn id="97" idx="0"/>
            </p:cNvCxnSpPr>
            <p:nvPr/>
          </p:nvCxnSpPr>
          <p:spPr bwMode="auto">
            <a:xfrm rot="16200000" flipH="1">
              <a:off x="7026489" y="1942233"/>
              <a:ext cx="403625" cy="1951828"/>
            </a:xfrm>
            <a:prstGeom prst="bentConnector3">
              <a:avLst>
                <a:gd name="adj1" fmla="val 50000"/>
              </a:avLst>
            </a:prstGeom>
            <a:solidFill>
              <a:schemeClr val="accent1"/>
            </a:solidFill>
            <a:ln w="9525" cap="flat" cmpd="sng" algn="ctr">
              <a:solidFill>
                <a:schemeClr val="tx1"/>
              </a:solidFill>
              <a:prstDash val="sysDot"/>
              <a:round/>
              <a:headEnd type="none" w="med" len="med"/>
              <a:tailEnd type="arrow"/>
            </a:ln>
            <a:effectLst/>
          </p:spPr>
        </p:cxnSp>
      </p:grpSp>
      <p:grpSp>
        <p:nvGrpSpPr>
          <p:cNvPr id="107" name="群組 106"/>
          <p:cNvGrpSpPr/>
          <p:nvPr/>
        </p:nvGrpSpPr>
        <p:grpSpPr>
          <a:xfrm>
            <a:off x="1018306" y="2462650"/>
            <a:ext cx="1974273" cy="3002973"/>
            <a:chOff x="1257299" y="1922318"/>
            <a:chExt cx="1974273" cy="3002973"/>
          </a:xfrm>
        </p:grpSpPr>
        <p:grpSp>
          <p:nvGrpSpPr>
            <p:cNvPr id="57" name="群組 56"/>
            <p:cNvGrpSpPr/>
            <p:nvPr/>
          </p:nvGrpSpPr>
          <p:grpSpPr>
            <a:xfrm>
              <a:off x="1257299" y="1922318"/>
              <a:ext cx="1974273" cy="3002973"/>
              <a:chOff x="1257300" y="1922318"/>
              <a:chExt cx="1101439" cy="1932701"/>
            </a:xfrm>
          </p:grpSpPr>
          <p:sp>
            <p:nvSpPr>
              <p:cNvPr id="4" name="橢圓 3"/>
              <p:cNvSpPr/>
              <p:nvPr/>
            </p:nvSpPr>
            <p:spPr bwMode="auto">
              <a:xfrm>
                <a:off x="1839193" y="1922318"/>
                <a:ext cx="166255" cy="176646"/>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 name="橢圓 5"/>
              <p:cNvSpPr/>
              <p:nvPr/>
            </p:nvSpPr>
            <p:spPr bwMode="auto">
              <a:xfrm>
                <a:off x="1444338" y="2358735"/>
                <a:ext cx="155864" cy="15586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 name="橢圓 12"/>
              <p:cNvSpPr/>
              <p:nvPr/>
            </p:nvSpPr>
            <p:spPr bwMode="auto">
              <a:xfrm>
                <a:off x="1839193" y="2358735"/>
                <a:ext cx="155864" cy="155864"/>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 name="橢圓 13"/>
              <p:cNvSpPr/>
              <p:nvPr/>
            </p:nvSpPr>
            <p:spPr bwMode="auto">
              <a:xfrm>
                <a:off x="2202875" y="2358735"/>
                <a:ext cx="155864" cy="155864"/>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 name="橢圓 20"/>
              <p:cNvSpPr/>
              <p:nvPr/>
            </p:nvSpPr>
            <p:spPr bwMode="auto">
              <a:xfrm>
                <a:off x="1257300" y="3252347"/>
                <a:ext cx="155864" cy="15586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3" name="肘形接點 22"/>
              <p:cNvCxnSpPr>
                <a:stCxn id="4" idx="4"/>
                <a:endCxn id="6" idx="0"/>
              </p:cNvCxnSpPr>
              <p:nvPr/>
            </p:nvCxnSpPr>
            <p:spPr bwMode="auto">
              <a:xfrm rot="5400000">
                <a:off x="1592411" y="2028824"/>
                <a:ext cx="259771" cy="400051"/>
              </a:xfrm>
              <a:prstGeom prst="bentConnector3">
                <a:avLst>
                  <a:gd name="adj1" fmla="val 50000"/>
                </a:avLst>
              </a:prstGeom>
              <a:solidFill>
                <a:schemeClr val="accent1"/>
              </a:solidFill>
              <a:ln w="9525" cap="flat" cmpd="sng" algn="ctr">
                <a:solidFill>
                  <a:srgbClr val="FF0000"/>
                </a:solidFill>
                <a:prstDash val="solid"/>
                <a:round/>
                <a:headEnd type="none" w="med" len="med"/>
                <a:tailEnd type="arrow"/>
              </a:ln>
              <a:effectLst/>
            </p:spPr>
          </p:cxnSp>
          <p:cxnSp>
            <p:nvCxnSpPr>
              <p:cNvPr id="25" name="肘形接點 24"/>
              <p:cNvCxnSpPr>
                <a:stCxn id="4" idx="4"/>
                <a:endCxn id="14" idx="0"/>
              </p:cNvCxnSpPr>
              <p:nvPr/>
            </p:nvCxnSpPr>
            <p:spPr bwMode="auto">
              <a:xfrm rot="16200000" flipH="1">
                <a:off x="1971679" y="2049606"/>
                <a:ext cx="259771" cy="358486"/>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32" name="橢圓 31"/>
              <p:cNvSpPr/>
              <p:nvPr/>
            </p:nvSpPr>
            <p:spPr bwMode="auto">
              <a:xfrm>
                <a:off x="1444338" y="2805545"/>
                <a:ext cx="155864" cy="15586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2" name="直線單箭頭接點 41"/>
              <p:cNvCxnSpPr>
                <a:stCxn id="6" idx="4"/>
                <a:endCxn id="32" idx="0"/>
              </p:cNvCxnSpPr>
              <p:nvPr/>
            </p:nvCxnSpPr>
            <p:spPr bwMode="auto">
              <a:xfrm>
                <a:off x="1522270" y="2514599"/>
                <a:ext cx="0" cy="29094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45" name="橢圓 44"/>
              <p:cNvSpPr/>
              <p:nvPr/>
            </p:nvSpPr>
            <p:spPr bwMode="auto">
              <a:xfrm>
                <a:off x="1683328" y="3252347"/>
                <a:ext cx="155864" cy="155864"/>
              </a:xfrm>
              <a:prstGeom prst="ellipse">
                <a:avLst/>
              </a:prstGeom>
              <a:solidFill>
                <a:schemeClr val="accent1"/>
              </a:solidFill>
              <a:ln w="9525"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 name="橢圓 45"/>
              <p:cNvSpPr/>
              <p:nvPr/>
            </p:nvSpPr>
            <p:spPr bwMode="auto">
              <a:xfrm>
                <a:off x="1257300" y="3699155"/>
                <a:ext cx="155864" cy="15586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2" name="肘形接點 51"/>
              <p:cNvCxnSpPr>
                <a:stCxn id="32" idx="4"/>
                <a:endCxn id="45" idx="0"/>
              </p:cNvCxnSpPr>
              <p:nvPr/>
            </p:nvCxnSpPr>
            <p:spPr bwMode="auto">
              <a:xfrm rot="16200000" flipH="1">
                <a:off x="1496296" y="2987383"/>
                <a:ext cx="290938" cy="23899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54" name="直線單箭頭接點 53"/>
              <p:cNvCxnSpPr>
                <a:stCxn id="21" idx="4"/>
                <a:endCxn id="46" idx="0"/>
              </p:cNvCxnSpPr>
              <p:nvPr/>
            </p:nvCxnSpPr>
            <p:spPr bwMode="auto">
              <a:xfrm>
                <a:off x="1335232" y="3408211"/>
                <a:ext cx="0" cy="29094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56" name="直線單箭頭接點 55"/>
              <p:cNvCxnSpPr>
                <a:stCxn id="4" idx="4"/>
                <a:endCxn id="13" idx="0"/>
              </p:cNvCxnSpPr>
              <p:nvPr/>
            </p:nvCxnSpPr>
            <p:spPr bwMode="auto">
              <a:xfrm flipH="1">
                <a:off x="1917125" y="2098964"/>
                <a:ext cx="5196" cy="2597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肘形接點 49"/>
              <p:cNvCxnSpPr>
                <a:stCxn id="32" idx="4"/>
                <a:endCxn id="21" idx="0"/>
              </p:cNvCxnSpPr>
              <p:nvPr/>
            </p:nvCxnSpPr>
            <p:spPr bwMode="auto">
              <a:xfrm rot="5400000">
                <a:off x="1283282" y="3013359"/>
                <a:ext cx="290938" cy="187038"/>
              </a:xfrm>
              <a:prstGeom prst="bentConnector3">
                <a:avLst>
                  <a:gd name="adj1" fmla="val 50000"/>
                </a:avLst>
              </a:prstGeom>
              <a:solidFill>
                <a:schemeClr val="accent1"/>
              </a:solidFill>
              <a:ln w="9525" cap="flat" cmpd="sng" algn="ctr">
                <a:solidFill>
                  <a:srgbClr val="FF0000"/>
                </a:solidFill>
                <a:prstDash val="solid"/>
                <a:round/>
                <a:headEnd type="none" w="med" len="med"/>
                <a:tailEnd type="arrow"/>
              </a:ln>
              <a:effectLst/>
            </p:spPr>
          </p:cxnSp>
        </p:grpSp>
        <p:pic>
          <p:nvPicPr>
            <p:cNvPr id="105" name="圖片 104" descr="ghost.png"/>
            <p:cNvPicPr>
              <a:picLocks noChangeAspect="1"/>
            </p:cNvPicPr>
            <p:nvPr/>
          </p:nvPicPr>
          <p:blipFill>
            <a:blip r:embed="rId3" cstate="print"/>
            <a:stretch>
              <a:fillRect/>
            </a:stretch>
          </p:blipFill>
          <p:spPr>
            <a:xfrm>
              <a:off x="1635822" y="2502722"/>
              <a:ext cx="837867" cy="837867"/>
            </a:xfrm>
            <a:prstGeom prst="rect">
              <a:avLst/>
            </a:prstGeom>
          </p:spPr>
        </p:pic>
      </p:grpSp>
      <p:pic>
        <p:nvPicPr>
          <p:cNvPr id="108" name="內容版面配置區 3" descr="rotten_apple.png"/>
          <p:cNvPicPr>
            <a:picLocks noGrp="1" noChangeAspect="1"/>
          </p:cNvPicPr>
          <p:nvPr>
            <p:ph idx="1"/>
          </p:nvPr>
        </p:nvPicPr>
        <p:blipFill>
          <a:blip r:embed="rId4" cstate="print"/>
          <a:stretch>
            <a:fillRect/>
          </a:stretch>
        </p:blipFill>
        <p:spPr>
          <a:xfrm>
            <a:off x="4964409" y="5084513"/>
            <a:ext cx="470036" cy="493126"/>
          </a:xfrm>
          <a:prstGeom prst="rect">
            <a:avLst/>
          </a:prstGeom>
        </p:spPr>
      </p:pic>
      <p:pic>
        <p:nvPicPr>
          <p:cNvPr id="109" name="內容版面配置區 3" descr="rotten_apple.png"/>
          <p:cNvPicPr>
            <a:picLocks noChangeAspect="1"/>
          </p:cNvPicPr>
          <p:nvPr/>
        </p:nvPicPr>
        <p:blipFill>
          <a:blip r:embed="rId4" cstate="print"/>
          <a:stretch>
            <a:fillRect/>
          </a:stretch>
        </p:blipFill>
        <p:spPr bwMode="gray">
          <a:xfrm>
            <a:off x="6117800" y="4419495"/>
            <a:ext cx="470036" cy="493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0" name="內容版面配置區 3" descr="rotten_apple.png"/>
          <p:cNvPicPr>
            <a:picLocks noChangeAspect="1"/>
          </p:cNvPicPr>
          <p:nvPr/>
        </p:nvPicPr>
        <p:blipFill>
          <a:blip r:embed="rId4" cstate="print"/>
          <a:stretch>
            <a:fillRect/>
          </a:stretch>
        </p:blipFill>
        <p:spPr bwMode="gray">
          <a:xfrm>
            <a:off x="8008946" y="3047895"/>
            <a:ext cx="470036" cy="493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 name="圖片 110" descr="Poison-Apple.png"/>
          <p:cNvPicPr>
            <a:picLocks noChangeAspect="1"/>
          </p:cNvPicPr>
          <p:nvPr/>
        </p:nvPicPr>
        <p:blipFill>
          <a:blip r:embed="rId5" cstate="print"/>
          <a:stretch>
            <a:fillRect/>
          </a:stretch>
        </p:blipFill>
        <p:spPr>
          <a:xfrm>
            <a:off x="895603" y="5049640"/>
            <a:ext cx="538342" cy="538342"/>
          </a:xfrm>
          <a:prstGeom prst="rect">
            <a:avLst/>
          </a:prstGeom>
        </p:spPr>
      </p:pic>
      <p:grpSp>
        <p:nvGrpSpPr>
          <p:cNvPr id="75" name="群組 74"/>
          <p:cNvGrpSpPr/>
          <p:nvPr/>
        </p:nvGrpSpPr>
        <p:grpSpPr>
          <a:xfrm>
            <a:off x="7503967" y="4978405"/>
            <a:ext cx="1640033" cy="1465863"/>
            <a:chOff x="7318909" y="5021943"/>
            <a:chExt cx="1640033" cy="1465863"/>
          </a:xfrm>
        </p:grpSpPr>
        <p:pic>
          <p:nvPicPr>
            <p:cNvPr id="58" name="圖片 57" descr="feedtrough_feedicon1.png"/>
            <p:cNvPicPr>
              <a:picLocks noChangeAspect="1"/>
            </p:cNvPicPr>
            <p:nvPr/>
          </p:nvPicPr>
          <p:blipFill>
            <a:blip r:embed="rId6" cstate="print"/>
            <a:stretch>
              <a:fillRect/>
            </a:stretch>
          </p:blipFill>
          <p:spPr>
            <a:xfrm>
              <a:off x="7318909" y="5606142"/>
              <a:ext cx="881664" cy="881664"/>
            </a:xfrm>
            <a:prstGeom prst="rect">
              <a:avLst/>
            </a:prstGeom>
          </p:spPr>
        </p:pic>
        <p:pic>
          <p:nvPicPr>
            <p:cNvPr id="74" name="圖片 73" descr="erkek.png"/>
            <p:cNvPicPr>
              <a:picLocks noChangeAspect="1"/>
            </p:cNvPicPr>
            <p:nvPr/>
          </p:nvPicPr>
          <p:blipFill>
            <a:blip r:embed="rId7" cstate="print"/>
            <a:stretch>
              <a:fillRect/>
            </a:stretch>
          </p:blipFill>
          <p:spPr>
            <a:xfrm flipH="1">
              <a:off x="7823402" y="5021943"/>
              <a:ext cx="1135540" cy="113554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ox(in)">
                                      <p:cBhvr>
                                        <p:cTn id="7" dur="500"/>
                                        <p:tgtEl>
                                          <p:spTgt spid="116"/>
                                        </p:tgtEl>
                                      </p:cBhvr>
                                    </p:animEffect>
                                  </p:childTnLst>
                                </p:cTn>
                              </p:par>
                              <p:par>
                                <p:cTn id="8" presetID="4" presetClass="entr" presetSubtype="16"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box(in)">
                                      <p:cBhvr>
                                        <p:cTn id="10" dur="500"/>
                                        <p:tgtEl>
                                          <p:spTgt spid="108"/>
                                        </p:tgtEl>
                                      </p:cBhvr>
                                    </p:animEffect>
                                  </p:childTnLst>
                                </p:cTn>
                              </p:par>
                              <p:par>
                                <p:cTn id="11" presetID="4" presetClass="entr" presetSubtype="16"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box(in)">
                                      <p:cBhvr>
                                        <p:cTn id="13" dur="500"/>
                                        <p:tgtEl>
                                          <p:spTgt spid="109"/>
                                        </p:tgtEl>
                                      </p:cBhvr>
                                    </p:animEffect>
                                  </p:childTnLst>
                                </p:cTn>
                              </p:par>
                              <p:par>
                                <p:cTn id="14" presetID="4" presetClass="entr" presetSubtype="16"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box(in)">
                                      <p:cBhvr>
                                        <p:cTn id="16" dur="500"/>
                                        <p:tgtEl>
                                          <p:spTgt spid="110"/>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ox(in)">
                                      <p:cBhvr>
                                        <p:cTn id="2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app</a:t>
            </a:r>
            <a:r>
              <a:rPr lang="zh-TW" altLang="en-US" sz="4000" dirty="0" smtClean="0"/>
              <a:t>檢測流程</a:t>
            </a:r>
            <a:endParaRPr lang="zh-TW" altLang="en-US" sz="4000" dirty="0"/>
          </a:p>
        </p:txBody>
      </p:sp>
      <p:pic>
        <p:nvPicPr>
          <p:cNvPr id="4" name="圖片 3" descr="app_icon.png"/>
          <p:cNvPicPr>
            <a:picLocks noChangeAspect="1"/>
          </p:cNvPicPr>
          <p:nvPr/>
        </p:nvPicPr>
        <p:blipFill>
          <a:blip r:embed="rId2" cstate="print"/>
          <a:stretch>
            <a:fillRect/>
          </a:stretch>
        </p:blipFill>
        <p:spPr>
          <a:xfrm>
            <a:off x="264236" y="2799611"/>
            <a:ext cx="727364" cy="727364"/>
          </a:xfrm>
          <a:prstGeom prst="rect">
            <a:avLst/>
          </a:prstGeom>
        </p:spPr>
      </p:pic>
      <p:pic>
        <p:nvPicPr>
          <p:cNvPr id="5" name="圖片 4" descr="code_under_microscope.png"/>
          <p:cNvPicPr>
            <a:picLocks noChangeAspect="1"/>
          </p:cNvPicPr>
          <p:nvPr/>
        </p:nvPicPr>
        <p:blipFill>
          <a:blip r:embed="rId3" cstate="print"/>
          <a:stretch>
            <a:fillRect/>
          </a:stretch>
        </p:blipFill>
        <p:spPr>
          <a:xfrm>
            <a:off x="3654639" y="1232073"/>
            <a:ext cx="762979" cy="762979"/>
          </a:xfrm>
          <a:prstGeom prst="rect">
            <a:avLst/>
          </a:prstGeom>
        </p:spPr>
      </p:pic>
      <p:pic>
        <p:nvPicPr>
          <p:cNvPr id="8" name="圖片 7" descr="erkek.png"/>
          <p:cNvPicPr>
            <a:picLocks noChangeAspect="1"/>
          </p:cNvPicPr>
          <p:nvPr/>
        </p:nvPicPr>
        <p:blipFill>
          <a:blip r:embed="rId4" cstate="print"/>
          <a:stretch>
            <a:fillRect/>
          </a:stretch>
        </p:blipFill>
        <p:spPr>
          <a:xfrm flipH="1">
            <a:off x="6556699" y="3155868"/>
            <a:ext cx="817873" cy="817873"/>
          </a:xfrm>
          <a:prstGeom prst="rect">
            <a:avLst/>
          </a:prstGeom>
        </p:spPr>
      </p:pic>
      <p:grpSp>
        <p:nvGrpSpPr>
          <p:cNvPr id="15" name="群組 14"/>
          <p:cNvGrpSpPr/>
          <p:nvPr/>
        </p:nvGrpSpPr>
        <p:grpSpPr>
          <a:xfrm>
            <a:off x="1307810" y="4263243"/>
            <a:ext cx="1174134" cy="933659"/>
            <a:chOff x="832797" y="4182848"/>
            <a:chExt cx="1376019" cy="1073429"/>
          </a:xfrm>
        </p:grpSpPr>
        <p:pic>
          <p:nvPicPr>
            <p:cNvPr id="6" name="圖片 5" descr="mobile-icon.png"/>
            <p:cNvPicPr>
              <a:picLocks noChangeAspect="1"/>
            </p:cNvPicPr>
            <p:nvPr/>
          </p:nvPicPr>
          <p:blipFill>
            <a:blip r:embed="rId5" cstate="print"/>
            <a:stretch>
              <a:fillRect/>
            </a:stretch>
          </p:blipFill>
          <p:spPr>
            <a:xfrm>
              <a:off x="1125069" y="4182848"/>
              <a:ext cx="1083747" cy="780298"/>
            </a:xfrm>
            <a:prstGeom prst="rect">
              <a:avLst/>
            </a:prstGeom>
          </p:spPr>
        </p:pic>
        <p:pic>
          <p:nvPicPr>
            <p:cNvPr id="12" name="圖片 11" descr="erkek.png"/>
            <p:cNvPicPr>
              <a:picLocks noChangeAspect="1"/>
            </p:cNvPicPr>
            <p:nvPr/>
          </p:nvPicPr>
          <p:blipFill>
            <a:blip r:embed="rId6" cstate="print"/>
            <a:stretch>
              <a:fillRect/>
            </a:stretch>
          </p:blipFill>
          <p:spPr>
            <a:xfrm>
              <a:off x="832797" y="4438404"/>
              <a:ext cx="817873" cy="817873"/>
            </a:xfrm>
            <a:prstGeom prst="rect">
              <a:avLst/>
            </a:prstGeom>
          </p:spPr>
        </p:pic>
      </p:grpSp>
      <p:grpSp>
        <p:nvGrpSpPr>
          <p:cNvPr id="16" name="群組 15"/>
          <p:cNvGrpSpPr/>
          <p:nvPr/>
        </p:nvGrpSpPr>
        <p:grpSpPr>
          <a:xfrm>
            <a:off x="3384466" y="3384466"/>
            <a:ext cx="1021275" cy="1021281"/>
            <a:chOff x="3124403" y="3336966"/>
            <a:chExt cx="861418" cy="890650"/>
          </a:xfrm>
        </p:grpSpPr>
        <p:pic>
          <p:nvPicPr>
            <p:cNvPr id="60422" name="Picture 6" descr="https://avatars3.githubusercontent.com/u/4147724?v=2&amp;s=400"/>
            <p:cNvPicPr>
              <a:picLocks noChangeAspect="1" noChangeArrowheads="1"/>
            </p:cNvPicPr>
            <p:nvPr/>
          </p:nvPicPr>
          <p:blipFill>
            <a:blip r:embed="rId7" cstate="print"/>
            <a:srcRect/>
            <a:stretch>
              <a:fillRect/>
            </a:stretch>
          </p:blipFill>
          <p:spPr bwMode="auto">
            <a:xfrm>
              <a:off x="3124403" y="3336966"/>
              <a:ext cx="615539" cy="615539"/>
            </a:xfrm>
            <a:prstGeom prst="rect">
              <a:avLst/>
            </a:prstGeom>
            <a:noFill/>
          </p:spPr>
        </p:pic>
        <p:pic>
          <p:nvPicPr>
            <p:cNvPr id="60424" name="Picture 8" descr="http://www.nesolabs.de/images/content/snoopit_icon.png"/>
            <p:cNvPicPr>
              <a:picLocks noChangeAspect="1" noChangeArrowheads="1"/>
            </p:cNvPicPr>
            <p:nvPr/>
          </p:nvPicPr>
          <p:blipFill>
            <a:blip r:embed="rId8" cstate="print"/>
            <a:srcRect/>
            <a:stretch>
              <a:fillRect/>
            </a:stretch>
          </p:blipFill>
          <p:spPr bwMode="auto">
            <a:xfrm>
              <a:off x="3421290" y="3663085"/>
              <a:ext cx="564531" cy="564531"/>
            </a:xfrm>
            <a:prstGeom prst="rect">
              <a:avLst/>
            </a:prstGeom>
            <a:noFill/>
          </p:spPr>
        </p:pic>
      </p:grpSp>
      <p:pic>
        <p:nvPicPr>
          <p:cNvPr id="60426" name="Picture 10" descr="http://icons.iconarchive.com/icons/oxygen-icons.org/oxygen/256/Places-folder-cyan-icon.png"/>
          <p:cNvPicPr>
            <a:picLocks noChangeAspect="1" noChangeArrowheads="1"/>
          </p:cNvPicPr>
          <p:nvPr/>
        </p:nvPicPr>
        <p:blipFill>
          <a:blip r:embed="rId9" cstate="print"/>
          <a:srcRect/>
          <a:stretch>
            <a:fillRect/>
          </a:stretch>
        </p:blipFill>
        <p:spPr bwMode="auto">
          <a:xfrm>
            <a:off x="1615041" y="1208649"/>
            <a:ext cx="807522" cy="807522"/>
          </a:xfrm>
          <a:prstGeom prst="rect">
            <a:avLst/>
          </a:prstGeom>
          <a:noFill/>
        </p:spPr>
      </p:pic>
      <p:pic>
        <p:nvPicPr>
          <p:cNvPr id="60428" name="Picture 12" descr="http://www.cdc.gov/metrics/images/report_icon.gif"/>
          <p:cNvPicPr>
            <a:picLocks noChangeAspect="1" noChangeArrowheads="1"/>
          </p:cNvPicPr>
          <p:nvPr/>
        </p:nvPicPr>
        <p:blipFill>
          <a:blip r:embed="rId10" cstate="print"/>
          <a:srcRect/>
          <a:stretch>
            <a:fillRect/>
          </a:stretch>
        </p:blipFill>
        <p:spPr bwMode="auto">
          <a:xfrm>
            <a:off x="8205848" y="3241200"/>
            <a:ext cx="653143" cy="653143"/>
          </a:xfrm>
          <a:prstGeom prst="rect">
            <a:avLst/>
          </a:prstGeom>
          <a:noFill/>
        </p:spPr>
      </p:pic>
      <p:cxnSp>
        <p:nvCxnSpPr>
          <p:cNvPr id="19" name="圖案 18"/>
          <p:cNvCxnSpPr>
            <a:stCxn id="4" idx="3"/>
            <a:endCxn id="6" idx="0"/>
          </p:cNvCxnSpPr>
          <p:nvPr/>
        </p:nvCxnSpPr>
        <p:spPr bwMode="auto">
          <a:xfrm>
            <a:off x="991600" y="3163293"/>
            <a:ext cx="1027973" cy="1099950"/>
          </a:xfrm>
          <a:prstGeom prst="bentConnector2">
            <a:avLst/>
          </a:prstGeom>
          <a:solidFill>
            <a:schemeClr val="accent1"/>
          </a:solidFill>
          <a:ln w="28575" cap="flat" cmpd="sng" algn="ctr">
            <a:solidFill>
              <a:schemeClr val="tx1"/>
            </a:solidFill>
            <a:prstDash val="solid"/>
            <a:round/>
            <a:headEnd type="diamond" w="med" len="med"/>
            <a:tailEnd type="diamond" w="med" len="med"/>
          </a:ln>
          <a:effectLst/>
        </p:spPr>
      </p:cxnSp>
      <p:cxnSp>
        <p:nvCxnSpPr>
          <p:cNvPr id="20" name="圖案 19"/>
          <p:cNvCxnSpPr>
            <a:stCxn id="4" idx="3"/>
            <a:endCxn id="60426" idx="2"/>
          </p:cNvCxnSpPr>
          <p:nvPr/>
        </p:nvCxnSpPr>
        <p:spPr bwMode="auto">
          <a:xfrm flipV="1">
            <a:off x="991600" y="2016171"/>
            <a:ext cx="1027202" cy="1147122"/>
          </a:xfrm>
          <a:prstGeom prst="bentConnector2">
            <a:avLst/>
          </a:prstGeom>
          <a:solidFill>
            <a:schemeClr val="accent1"/>
          </a:solidFill>
          <a:ln w="19050" cap="flat" cmpd="sng" algn="ctr">
            <a:solidFill>
              <a:schemeClr val="tx1"/>
            </a:solidFill>
            <a:prstDash val="solid"/>
            <a:round/>
            <a:headEnd type="diamond" w="med" len="med"/>
            <a:tailEnd type="diamond" w="med" len="med"/>
          </a:ln>
          <a:effectLst/>
        </p:spPr>
      </p:cxnSp>
      <p:cxnSp>
        <p:nvCxnSpPr>
          <p:cNvPr id="23" name="圖案 22"/>
          <p:cNvCxnSpPr>
            <a:stCxn id="60426" idx="3"/>
            <a:endCxn id="5" idx="1"/>
          </p:cNvCxnSpPr>
          <p:nvPr/>
        </p:nvCxnSpPr>
        <p:spPr bwMode="auto">
          <a:xfrm>
            <a:off x="2422563" y="1612410"/>
            <a:ext cx="1232076" cy="1153"/>
          </a:xfrm>
          <a:prstGeom prst="bentConnector3">
            <a:avLst>
              <a:gd name="adj1" fmla="val 50000"/>
            </a:avLst>
          </a:prstGeom>
          <a:solidFill>
            <a:schemeClr val="accent1"/>
          </a:solidFill>
          <a:ln w="28575" cap="flat" cmpd="sng" algn="ctr">
            <a:solidFill>
              <a:schemeClr val="tx1"/>
            </a:solidFill>
            <a:prstDash val="solid"/>
            <a:round/>
            <a:headEnd type="diamond" w="med" len="med"/>
            <a:tailEnd type="diamond" w="med" len="med"/>
          </a:ln>
          <a:effectLst/>
        </p:spPr>
      </p:cxnSp>
      <p:cxnSp>
        <p:nvCxnSpPr>
          <p:cNvPr id="30" name="圖案 29"/>
          <p:cNvCxnSpPr>
            <a:stCxn id="6" idx="3"/>
            <a:endCxn id="60422" idx="1"/>
          </p:cNvCxnSpPr>
          <p:nvPr/>
        </p:nvCxnSpPr>
        <p:spPr bwMode="auto">
          <a:xfrm flipV="1">
            <a:off x="2481944" y="3737376"/>
            <a:ext cx="902522" cy="865215"/>
          </a:xfrm>
          <a:prstGeom prst="bentConnector3">
            <a:avLst>
              <a:gd name="adj1" fmla="val 50000"/>
            </a:avLst>
          </a:prstGeom>
          <a:solidFill>
            <a:schemeClr val="accent1"/>
          </a:solidFill>
          <a:ln w="28575" cap="flat" cmpd="sng" algn="ctr">
            <a:solidFill>
              <a:schemeClr val="tx1"/>
            </a:solidFill>
            <a:prstDash val="solid"/>
            <a:round/>
            <a:headEnd type="diamond" w="med" len="med"/>
            <a:tailEnd type="diamond" w="med" len="med"/>
          </a:ln>
          <a:effectLst/>
        </p:spPr>
      </p:cxnSp>
      <p:cxnSp>
        <p:nvCxnSpPr>
          <p:cNvPr id="33" name="圖案 29"/>
          <p:cNvCxnSpPr>
            <a:stCxn id="6" idx="3"/>
            <a:endCxn id="7" idx="1"/>
          </p:cNvCxnSpPr>
          <p:nvPr/>
        </p:nvCxnSpPr>
        <p:spPr bwMode="auto">
          <a:xfrm>
            <a:off x="2481944" y="4602591"/>
            <a:ext cx="903032" cy="1245754"/>
          </a:xfrm>
          <a:prstGeom prst="bentConnector3">
            <a:avLst>
              <a:gd name="adj1" fmla="val 50000"/>
            </a:avLst>
          </a:prstGeom>
          <a:solidFill>
            <a:schemeClr val="accent1"/>
          </a:solidFill>
          <a:ln w="28575" cap="flat" cmpd="sng" algn="ctr">
            <a:solidFill>
              <a:schemeClr val="tx1"/>
            </a:solidFill>
            <a:prstDash val="solid"/>
            <a:round/>
            <a:headEnd type="diamond" w="med" len="med"/>
            <a:tailEnd type="diamond" w="med" len="med"/>
          </a:ln>
          <a:effectLst/>
        </p:spPr>
      </p:cxnSp>
      <p:cxnSp>
        <p:nvCxnSpPr>
          <p:cNvPr id="36" name="圖案 22"/>
          <p:cNvCxnSpPr>
            <a:stCxn id="60420" idx="3"/>
            <a:endCxn id="60418" idx="1"/>
          </p:cNvCxnSpPr>
          <p:nvPr/>
        </p:nvCxnSpPr>
        <p:spPr bwMode="auto">
          <a:xfrm flipV="1">
            <a:off x="4276315" y="6082213"/>
            <a:ext cx="1221961" cy="5867"/>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39" name="圖案 22"/>
          <p:cNvCxnSpPr>
            <a:stCxn id="5" idx="3"/>
            <a:endCxn id="8" idx="0"/>
          </p:cNvCxnSpPr>
          <p:nvPr/>
        </p:nvCxnSpPr>
        <p:spPr bwMode="auto">
          <a:xfrm>
            <a:off x="4417618" y="1613563"/>
            <a:ext cx="2548017" cy="1542305"/>
          </a:xfrm>
          <a:prstGeom prst="bentConnector2">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42" name="圖案 22"/>
          <p:cNvCxnSpPr>
            <a:stCxn id="60424" idx="3"/>
            <a:endCxn id="8" idx="3"/>
          </p:cNvCxnSpPr>
          <p:nvPr/>
        </p:nvCxnSpPr>
        <p:spPr bwMode="auto">
          <a:xfrm flipV="1">
            <a:off x="4405741" y="3564805"/>
            <a:ext cx="2150958" cy="517277"/>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45" name="圖案 22"/>
          <p:cNvCxnSpPr>
            <a:stCxn id="60418" idx="0"/>
            <a:endCxn id="8" idx="2"/>
          </p:cNvCxnSpPr>
          <p:nvPr/>
        </p:nvCxnSpPr>
        <p:spPr bwMode="auto">
          <a:xfrm rot="5400000" flipH="1" flipV="1">
            <a:off x="5548808" y="4293365"/>
            <a:ext cx="1736450" cy="1097203"/>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57" name="圖案 22"/>
          <p:cNvCxnSpPr>
            <a:stCxn id="8" idx="1"/>
            <a:endCxn id="60428" idx="1"/>
          </p:cNvCxnSpPr>
          <p:nvPr/>
        </p:nvCxnSpPr>
        <p:spPr bwMode="auto">
          <a:xfrm>
            <a:off x="7374572" y="3564805"/>
            <a:ext cx="831276" cy="2967"/>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pic>
        <p:nvPicPr>
          <p:cNvPr id="60430" name="Picture 14" descr="http://icons.iconarchive.com/icons/oxygen-icons.org/oxygen/256/Mimetypes-inode-directory-icon.png"/>
          <p:cNvPicPr>
            <a:picLocks noChangeAspect="1" noChangeArrowheads="1"/>
          </p:cNvPicPr>
          <p:nvPr/>
        </p:nvPicPr>
        <p:blipFill>
          <a:blip r:embed="rId11" cstate="print"/>
          <a:srcRect/>
          <a:stretch>
            <a:fillRect/>
          </a:stretch>
        </p:blipFill>
        <p:spPr bwMode="auto">
          <a:xfrm>
            <a:off x="4596947" y="2480500"/>
            <a:ext cx="806400" cy="806400"/>
          </a:xfrm>
          <a:prstGeom prst="rect">
            <a:avLst/>
          </a:prstGeom>
          <a:noFill/>
        </p:spPr>
      </p:pic>
      <p:cxnSp>
        <p:nvCxnSpPr>
          <p:cNvPr id="64" name="圖案 22"/>
          <p:cNvCxnSpPr>
            <a:endCxn id="60430" idx="2"/>
          </p:cNvCxnSpPr>
          <p:nvPr/>
        </p:nvCxnSpPr>
        <p:spPr bwMode="auto">
          <a:xfrm flipV="1">
            <a:off x="2933208" y="3286900"/>
            <a:ext cx="2066939" cy="1308852"/>
          </a:xfrm>
          <a:prstGeom prst="bentConnector2">
            <a:avLst/>
          </a:prstGeom>
          <a:solidFill>
            <a:schemeClr val="accent1"/>
          </a:solidFill>
          <a:ln w="28575" cap="flat" cmpd="sng" algn="ctr">
            <a:solidFill>
              <a:schemeClr val="tx1"/>
            </a:solidFill>
            <a:prstDash val="dash"/>
            <a:round/>
            <a:headEnd type="none" w="med" len="med"/>
            <a:tailEnd type="triangle" w="med" len="med"/>
          </a:ln>
          <a:effectLst/>
        </p:spPr>
      </p:cxnSp>
      <p:sp>
        <p:nvSpPr>
          <p:cNvPr id="69" name="左-右雙向箭號 68"/>
          <p:cNvSpPr/>
          <p:nvPr/>
        </p:nvSpPr>
        <p:spPr bwMode="auto">
          <a:xfrm rot="1398346">
            <a:off x="2400710" y="2132219"/>
            <a:ext cx="2175248" cy="496290"/>
          </a:xfrm>
          <a:prstGeom prst="leftRight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0" name="文字方塊 69"/>
          <p:cNvSpPr txBox="1"/>
          <p:nvPr/>
        </p:nvSpPr>
        <p:spPr>
          <a:xfrm>
            <a:off x="2589432" y="2268806"/>
            <a:ext cx="1800493" cy="369332"/>
          </a:xfrm>
          <a:prstGeom prst="rect">
            <a:avLst/>
          </a:prstGeom>
          <a:noFill/>
        </p:spPr>
        <p:txBody>
          <a:bodyPr wrap="none" rtlCol="0">
            <a:spAutoFit/>
          </a:bodyPr>
          <a:lstStyle/>
          <a:p>
            <a:pPr algn="ctr"/>
            <a:r>
              <a:rPr lang="zh-TW" altLang="en-US" b="1" dirty="0" smtClean="0">
                <a:solidFill>
                  <a:schemeClr val="tx1">
                    <a:lumMod val="75000"/>
                    <a:lumOff val="25000"/>
                  </a:schemeClr>
                </a:solidFill>
                <a:latin typeface="微軟正黑體" pitchFamily="34" charset="-120"/>
                <a:ea typeface="微軟正黑體" pitchFamily="34" charset="-120"/>
              </a:rPr>
              <a:t>資料夾內容比對</a:t>
            </a:r>
            <a:endParaRPr lang="zh-TW" altLang="en-US" b="1" dirty="0">
              <a:solidFill>
                <a:schemeClr val="tx1">
                  <a:lumMod val="75000"/>
                  <a:lumOff val="25000"/>
                </a:schemeClr>
              </a:solidFill>
              <a:latin typeface="微軟正黑體" pitchFamily="34" charset="-120"/>
              <a:ea typeface="微軟正黑體" pitchFamily="34" charset="-120"/>
            </a:endParaRPr>
          </a:p>
        </p:txBody>
      </p:sp>
      <p:cxnSp>
        <p:nvCxnSpPr>
          <p:cNvPr id="71" name="圖案 22"/>
          <p:cNvCxnSpPr>
            <a:stCxn id="60430" idx="3"/>
            <a:endCxn id="8" idx="3"/>
          </p:cNvCxnSpPr>
          <p:nvPr/>
        </p:nvCxnSpPr>
        <p:spPr bwMode="auto">
          <a:xfrm>
            <a:off x="5403347" y="2883700"/>
            <a:ext cx="1153352" cy="681105"/>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pic>
        <p:nvPicPr>
          <p:cNvPr id="60432" name="Picture 16" descr="http://icons.iconarchive.com/icons/artua/dragon-soft/512/Toolbox-icon.png"/>
          <p:cNvPicPr>
            <a:picLocks noChangeAspect="1" noChangeArrowheads="1"/>
          </p:cNvPicPr>
          <p:nvPr/>
        </p:nvPicPr>
        <p:blipFill>
          <a:blip r:embed="rId12" cstate="print"/>
          <a:srcRect/>
          <a:stretch>
            <a:fillRect/>
          </a:stretch>
        </p:blipFill>
        <p:spPr bwMode="auto">
          <a:xfrm>
            <a:off x="6926489" y="3479470"/>
            <a:ext cx="661844" cy="661844"/>
          </a:xfrm>
          <a:prstGeom prst="rect">
            <a:avLst/>
          </a:prstGeom>
          <a:noFill/>
        </p:spPr>
      </p:pic>
      <p:sp>
        <p:nvSpPr>
          <p:cNvPr id="75" name="文字方塊 74"/>
          <p:cNvSpPr txBox="1"/>
          <p:nvPr/>
        </p:nvSpPr>
        <p:spPr>
          <a:xfrm>
            <a:off x="0" y="1282535"/>
            <a:ext cx="1620958" cy="584775"/>
          </a:xfrm>
          <a:prstGeom prst="rect">
            <a:avLst/>
          </a:prstGeom>
          <a:noFill/>
        </p:spPr>
        <p:txBody>
          <a:bodyPr wrap="none" rtlCol="0">
            <a:spAutoFit/>
          </a:bodyPr>
          <a:lstStyle/>
          <a:p>
            <a:pPr algn="ctr"/>
            <a:r>
              <a:rPr lang="zh-TW" altLang="en-US" sz="1600" b="1" dirty="0" smtClean="0">
                <a:latin typeface="微軟正黑體" pitchFamily="34" charset="-120"/>
                <a:ea typeface="微軟正黑體" pitchFamily="34" charset="-120"/>
              </a:rPr>
              <a:t>保留</a:t>
            </a:r>
            <a:r>
              <a:rPr lang="en-US" altLang="zh-TW" sz="1600" b="1" dirty="0" smtClean="0">
                <a:latin typeface="微軟正黑體" pitchFamily="34" charset="-120"/>
                <a:ea typeface="微軟正黑體" pitchFamily="34" charset="-120"/>
              </a:rPr>
              <a:t>app</a:t>
            </a:r>
            <a:r>
              <a:rPr lang="zh-TW" altLang="en-US" sz="1600" b="1" dirty="0" smtClean="0">
                <a:latin typeface="微軟正黑體" pitchFamily="34" charset="-120"/>
                <a:ea typeface="微軟正黑體" pitchFamily="34" charset="-120"/>
              </a:rPr>
              <a:t>安裝後</a:t>
            </a:r>
            <a:endParaRPr lang="en-US" altLang="zh-TW" sz="1600" b="1" dirty="0" smtClean="0">
              <a:latin typeface="微軟正黑體" pitchFamily="34" charset="-120"/>
              <a:ea typeface="微軟正黑體" pitchFamily="34" charset="-120"/>
            </a:endParaRPr>
          </a:p>
          <a:p>
            <a:pPr algn="ctr"/>
            <a:r>
              <a:rPr lang="zh-TW" altLang="en-US" sz="1600" b="1" dirty="0" smtClean="0">
                <a:latin typeface="微軟正黑體" pitchFamily="34" charset="-120"/>
                <a:ea typeface="微軟正黑體" pitchFamily="34" charset="-120"/>
              </a:rPr>
              <a:t>初始資料夾狀態</a:t>
            </a:r>
            <a:endParaRPr lang="en-US" altLang="zh-TW" sz="1600" b="1" dirty="0" smtClean="0">
              <a:latin typeface="微軟正黑體" pitchFamily="34" charset="-120"/>
              <a:ea typeface="微軟正黑體" pitchFamily="34" charset="-120"/>
            </a:endParaRPr>
          </a:p>
        </p:txBody>
      </p:sp>
      <p:sp>
        <p:nvSpPr>
          <p:cNvPr id="76" name="文字方塊 75"/>
          <p:cNvSpPr txBox="1"/>
          <p:nvPr/>
        </p:nvSpPr>
        <p:spPr>
          <a:xfrm>
            <a:off x="548242" y="4517570"/>
            <a:ext cx="1005403" cy="584775"/>
          </a:xfrm>
          <a:prstGeom prst="rect">
            <a:avLst/>
          </a:prstGeom>
          <a:noFill/>
        </p:spPr>
        <p:txBody>
          <a:bodyPr wrap="none" rtlCol="0">
            <a:spAutoFit/>
          </a:bodyPr>
          <a:lstStyle/>
          <a:p>
            <a:pPr algn="ctr"/>
            <a:r>
              <a:rPr lang="zh-TW" altLang="en-US" sz="1600" b="1" dirty="0" smtClean="0">
                <a:latin typeface="微軟正黑體" pitchFamily="34" charset="-120"/>
                <a:ea typeface="微軟正黑體" pitchFamily="34" charset="-120"/>
              </a:rPr>
              <a:t>在檢測</a:t>
            </a:r>
            <a:endParaRPr lang="en-US" altLang="zh-TW" sz="1600" b="1" dirty="0" smtClean="0">
              <a:latin typeface="微軟正黑體" pitchFamily="34" charset="-120"/>
              <a:ea typeface="微軟正黑體" pitchFamily="34" charset="-120"/>
            </a:endParaRPr>
          </a:p>
          <a:p>
            <a:pPr algn="ctr"/>
            <a:r>
              <a:rPr lang="zh-TW" altLang="en-US" sz="1600" b="1" dirty="0" smtClean="0">
                <a:latin typeface="微軟正黑體" pitchFamily="34" charset="-120"/>
                <a:ea typeface="微軟正黑體" pitchFamily="34" charset="-120"/>
              </a:rPr>
              <a:t>平台執行</a:t>
            </a:r>
            <a:endParaRPr lang="en-US" altLang="zh-TW" sz="1600" b="1" dirty="0" smtClean="0">
              <a:latin typeface="微軟正黑體" pitchFamily="34" charset="-120"/>
              <a:ea typeface="微軟正黑體" pitchFamily="34" charset="-120"/>
            </a:endParaRPr>
          </a:p>
        </p:txBody>
      </p:sp>
      <p:sp>
        <p:nvSpPr>
          <p:cNvPr id="77" name="文字方塊 76"/>
          <p:cNvSpPr txBox="1"/>
          <p:nvPr/>
        </p:nvSpPr>
        <p:spPr>
          <a:xfrm>
            <a:off x="3018218" y="724394"/>
            <a:ext cx="1954381" cy="830997"/>
          </a:xfrm>
          <a:prstGeom prst="rect">
            <a:avLst/>
          </a:prstGeom>
          <a:noFill/>
        </p:spPr>
        <p:txBody>
          <a:bodyPr wrap="square" rtlCol="0">
            <a:spAutoFit/>
          </a:bodyPr>
          <a:lstStyle/>
          <a:p>
            <a:pPr algn="ctr"/>
            <a:r>
              <a:rPr lang="zh-TW" altLang="en-US" sz="1600" b="1" dirty="0" smtClean="0">
                <a:latin typeface="微軟正黑體" pitchFamily="34" charset="-120"/>
                <a:ea typeface="微軟正黑體" pitchFamily="34" charset="-120"/>
              </a:rPr>
              <a:t>以半自動化</a:t>
            </a:r>
            <a:r>
              <a:rPr lang="zh-TW" altLang="en-US" sz="1600" b="1" dirty="0" smtClean="0">
                <a:latin typeface="微軟正黑體" pitchFamily="34" charset="-120"/>
                <a:ea typeface="微軟正黑體" pitchFamily="34" charset="-120"/>
              </a:rPr>
              <a:t>腳本進行靜態分析</a:t>
            </a:r>
            <a:endParaRPr lang="en-US" altLang="zh-TW" sz="1600" b="1" dirty="0" smtClean="0">
              <a:latin typeface="微軟正黑體" pitchFamily="34" charset="-120"/>
              <a:ea typeface="微軟正黑體" pitchFamily="34" charset="-120"/>
            </a:endParaRPr>
          </a:p>
          <a:p>
            <a:pPr algn="ctr"/>
            <a:endParaRPr lang="en-US" altLang="zh-TW" sz="1600" dirty="0" smtClean="0"/>
          </a:p>
        </p:txBody>
      </p:sp>
      <p:grpSp>
        <p:nvGrpSpPr>
          <p:cNvPr id="44" name="群組 43"/>
          <p:cNvGrpSpPr/>
          <p:nvPr/>
        </p:nvGrpSpPr>
        <p:grpSpPr>
          <a:xfrm>
            <a:off x="3384976" y="5260768"/>
            <a:ext cx="1129956" cy="1092532"/>
            <a:chOff x="3384976" y="5260768"/>
            <a:chExt cx="1129956" cy="1092532"/>
          </a:xfrm>
        </p:grpSpPr>
        <p:pic>
          <p:nvPicPr>
            <p:cNvPr id="7" name="圖片 6" descr="wireshark.png"/>
            <p:cNvPicPr>
              <a:picLocks noChangeAspect="1"/>
            </p:cNvPicPr>
            <p:nvPr/>
          </p:nvPicPr>
          <p:blipFill>
            <a:blip r:embed="rId13" cstate="print"/>
            <a:stretch>
              <a:fillRect/>
            </a:stretch>
          </p:blipFill>
          <p:spPr>
            <a:xfrm>
              <a:off x="3384976" y="5557651"/>
              <a:ext cx="581387" cy="581387"/>
            </a:xfrm>
            <a:prstGeom prst="rect">
              <a:avLst/>
            </a:prstGeom>
          </p:spPr>
        </p:pic>
        <p:pic>
          <p:nvPicPr>
            <p:cNvPr id="60420" name="Picture 4" descr="http://tools.utest.com/wp-content/uploads/sites/3/2014/06/burp-suite-logo.png"/>
            <p:cNvPicPr>
              <a:picLocks noChangeAspect="1" noChangeArrowheads="1"/>
            </p:cNvPicPr>
            <p:nvPr/>
          </p:nvPicPr>
          <p:blipFill>
            <a:blip r:embed="rId14" cstate="print"/>
            <a:srcRect/>
            <a:stretch>
              <a:fillRect/>
            </a:stretch>
          </p:blipFill>
          <p:spPr bwMode="auto">
            <a:xfrm>
              <a:off x="3753792" y="5822860"/>
              <a:ext cx="522523" cy="530440"/>
            </a:xfrm>
            <a:prstGeom prst="rect">
              <a:avLst/>
            </a:prstGeom>
            <a:noFill/>
          </p:spPr>
        </p:pic>
        <p:sp>
          <p:nvSpPr>
            <p:cNvPr id="78" name="文字方塊 77"/>
            <p:cNvSpPr txBox="1"/>
            <p:nvPr/>
          </p:nvSpPr>
          <p:spPr>
            <a:xfrm>
              <a:off x="3509528" y="5260768"/>
              <a:ext cx="1005404" cy="338554"/>
            </a:xfrm>
            <a:prstGeom prst="rect">
              <a:avLst/>
            </a:prstGeom>
            <a:noFill/>
          </p:spPr>
          <p:txBody>
            <a:bodyPr wrap="none" rtlCol="0">
              <a:spAutoFit/>
            </a:bodyPr>
            <a:lstStyle/>
            <a:p>
              <a:r>
                <a:rPr lang="zh-TW" altLang="en-US" sz="1600" b="1" dirty="0" smtClean="0">
                  <a:latin typeface="微軟正黑體" pitchFamily="34" charset="-120"/>
                  <a:ea typeface="微軟正黑體" pitchFamily="34" charset="-120"/>
                </a:rPr>
                <a:t>封包測錄</a:t>
              </a:r>
              <a:endParaRPr lang="en-US" altLang="zh-TW" sz="1600" b="1" dirty="0" smtClean="0">
                <a:latin typeface="微軟正黑體" pitchFamily="34" charset="-120"/>
                <a:ea typeface="微軟正黑體" pitchFamily="34" charset="-120"/>
              </a:endParaRPr>
            </a:p>
          </p:txBody>
        </p:sp>
      </p:grpSp>
      <p:grpSp>
        <p:nvGrpSpPr>
          <p:cNvPr id="48" name="群組 47"/>
          <p:cNvGrpSpPr/>
          <p:nvPr/>
        </p:nvGrpSpPr>
        <p:grpSpPr>
          <a:xfrm>
            <a:off x="5498276" y="5710191"/>
            <a:ext cx="2131249" cy="744044"/>
            <a:chOff x="5498276" y="5710191"/>
            <a:chExt cx="2131249" cy="744044"/>
          </a:xfrm>
        </p:grpSpPr>
        <p:pic>
          <p:nvPicPr>
            <p:cNvPr id="60418" name="Picture 2" descr="http://www.alwusool.com/control/image/Acunetix1.png"/>
            <p:cNvPicPr>
              <a:picLocks noChangeAspect="1" noChangeArrowheads="1"/>
            </p:cNvPicPr>
            <p:nvPr/>
          </p:nvPicPr>
          <p:blipFill>
            <a:blip r:embed="rId15" cstate="print"/>
            <a:srcRect/>
            <a:stretch>
              <a:fillRect/>
            </a:stretch>
          </p:blipFill>
          <p:spPr bwMode="auto">
            <a:xfrm>
              <a:off x="5498276" y="5710191"/>
              <a:ext cx="740311" cy="744044"/>
            </a:xfrm>
            <a:prstGeom prst="rect">
              <a:avLst/>
            </a:prstGeom>
            <a:noFill/>
          </p:spPr>
        </p:pic>
        <p:sp>
          <p:nvSpPr>
            <p:cNvPr id="79" name="文字方塊 78"/>
            <p:cNvSpPr txBox="1"/>
            <p:nvPr/>
          </p:nvSpPr>
          <p:spPr>
            <a:xfrm>
              <a:off x="6301652" y="5785508"/>
              <a:ext cx="1327873" cy="584775"/>
            </a:xfrm>
            <a:prstGeom prst="rect">
              <a:avLst/>
            </a:prstGeom>
            <a:noFill/>
          </p:spPr>
          <p:txBody>
            <a:bodyPr wrap="square" rtlCol="0">
              <a:spAutoFit/>
            </a:bodyPr>
            <a:lstStyle/>
            <a:p>
              <a:r>
                <a:rPr lang="zh-TW" altLang="en-US" sz="1600" b="1" dirty="0" smtClean="0">
                  <a:latin typeface="微軟正黑體" pitchFamily="34" charset="-120"/>
                  <a:ea typeface="微軟正黑體" pitchFamily="34" charset="-120"/>
                </a:rPr>
                <a:t>伺服器自動化掃描工具</a:t>
              </a:r>
              <a:endParaRPr lang="en-US" altLang="zh-TW" sz="1600" b="1" dirty="0" smtClean="0">
                <a:latin typeface="微軟正黑體" pitchFamily="34" charset="-120"/>
                <a:ea typeface="微軟正黑體" pitchFamily="34" charset="-120"/>
              </a:endParaRPr>
            </a:p>
          </p:txBody>
        </p:sp>
      </p:grpSp>
      <p:sp>
        <p:nvSpPr>
          <p:cNvPr id="80" name="文字方塊 79"/>
          <p:cNvSpPr txBox="1"/>
          <p:nvPr/>
        </p:nvSpPr>
        <p:spPr>
          <a:xfrm>
            <a:off x="3252353" y="3174793"/>
            <a:ext cx="1418978" cy="338554"/>
          </a:xfrm>
          <a:prstGeom prst="rect">
            <a:avLst/>
          </a:prstGeom>
          <a:noFill/>
        </p:spPr>
        <p:txBody>
          <a:bodyPr wrap="none" rtlCol="0">
            <a:spAutoFit/>
          </a:bodyPr>
          <a:lstStyle/>
          <a:p>
            <a:r>
              <a:rPr lang="en-US" altLang="zh-TW" sz="1600" b="1" dirty="0" smtClean="0">
                <a:latin typeface="微軟正黑體" pitchFamily="34" charset="-120"/>
                <a:ea typeface="微軟正黑體" pitchFamily="34" charset="-120"/>
              </a:rPr>
              <a:t>App</a:t>
            </a:r>
            <a:r>
              <a:rPr lang="zh-TW" altLang="en-US" sz="1600" b="1" dirty="0" smtClean="0">
                <a:latin typeface="微軟正黑體" pitchFamily="34" charset="-120"/>
                <a:ea typeface="微軟正黑體" pitchFamily="34" charset="-120"/>
              </a:rPr>
              <a:t>行為監控</a:t>
            </a:r>
            <a:endParaRPr lang="en-US" altLang="zh-TW" sz="1600" b="1" dirty="0" smtClean="0">
              <a:latin typeface="微軟正黑體" pitchFamily="34" charset="-120"/>
              <a:ea typeface="微軟正黑體" pitchFamily="34" charset="-120"/>
            </a:endParaRPr>
          </a:p>
        </p:txBody>
      </p:sp>
      <p:sp>
        <p:nvSpPr>
          <p:cNvPr id="81" name="文字方塊 80"/>
          <p:cNvSpPr txBox="1"/>
          <p:nvPr/>
        </p:nvSpPr>
        <p:spPr>
          <a:xfrm>
            <a:off x="4975608" y="2196935"/>
            <a:ext cx="1213794" cy="584775"/>
          </a:xfrm>
          <a:prstGeom prst="rect">
            <a:avLst/>
          </a:prstGeom>
          <a:noFill/>
        </p:spPr>
        <p:txBody>
          <a:bodyPr wrap="none" rtlCol="0">
            <a:spAutoFit/>
          </a:bodyPr>
          <a:lstStyle/>
          <a:p>
            <a:pPr algn="ctr"/>
            <a:r>
              <a:rPr lang="en-US" altLang="zh-TW" sz="1600" b="1" dirty="0" smtClean="0">
                <a:latin typeface="微軟正黑體" pitchFamily="34" charset="-120"/>
                <a:ea typeface="微軟正黑體" pitchFamily="34" charset="-120"/>
              </a:rPr>
              <a:t>App</a:t>
            </a:r>
            <a:r>
              <a:rPr lang="zh-TW" altLang="en-US" sz="1600" b="1" dirty="0" smtClean="0">
                <a:latin typeface="微軟正黑體" pitchFamily="34" charset="-120"/>
                <a:ea typeface="微軟正黑體" pitchFamily="34" charset="-120"/>
              </a:rPr>
              <a:t>執行後</a:t>
            </a:r>
            <a:endParaRPr lang="en-US" altLang="zh-TW" sz="1600" b="1" dirty="0" smtClean="0">
              <a:latin typeface="微軟正黑體" pitchFamily="34" charset="-120"/>
              <a:ea typeface="微軟正黑體" pitchFamily="34" charset="-120"/>
            </a:endParaRPr>
          </a:p>
          <a:p>
            <a:pPr algn="ctr"/>
            <a:r>
              <a:rPr lang="zh-TW" altLang="en-US" sz="1600" b="1" dirty="0" smtClean="0">
                <a:latin typeface="微軟正黑體" pitchFamily="34" charset="-120"/>
                <a:ea typeface="微軟正黑體" pitchFamily="34" charset="-120"/>
              </a:rPr>
              <a:t>狀態</a:t>
            </a:r>
            <a:endParaRPr lang="en-US" altLang="zh-TW" sz="1600" b="1" dirty="0" smtClean="0">
              <a:latin typeface="微軟正黑體" pitchFamily="34" charset="-120"/>
              <a:ea typeface="微軟正黑體" pitchFamily="34" charset="-120"/>
            </a:endParaRPr>
          </a:p>
        </p:txBody>
      </p:sp>
      <p:sp>
        <p:nvSpPr>
          <p:cNvPr id="82" name="文字方塊 81"/>
          <p:cNvSpPr txBox="1"/>
          <p:nvPr/>
        </p:nvSpPr>
        <p:spPr>
          <a:xfrm>
            <a:off x="7303494" y="4006685"/>
            <a:ext cx="1415772" cy="830997"/>
          </a:xfrm>
          <a:prstGeom prst="rect">
            <a:avLst/>
          </a:prstGeom>
          <a:noFill/>
        </p:spPr>
        <p:txBody>
          <a:bodyPr wrap="none" rtlCol="0">
            <a:spAutoFit/>
          </a:bodyPr>
          <a:lstStyle/>
          <a:p>
            <a:pPr algn="ctr"/>
            <a:r>
              <a:rPr lang="zh-TW" altLang="en-US" sz="1600" b="1" dirty="0" smtClean="0">
                <a:latin typeface="微軟正黑體" pitchFamily="34" charset="-120"/>
                <a:ea typeface="微軟正黑體" pitchFamily="34" charset="-120"/>
              </a:rPr>
              <a:t>資料彙整</a:t>
            </a:r>
            <a:endParaRPr lang="en-US" altLang="zh-TW" sz="1600" b="1" dirty="0" smtClean="0">
              <a:latin typeface="微軟正黑體" pitchFamily="34" charset="-120"/>
              <a:ea typeface="微軟正黑體" pitchFamily="34" charset="-120"/>
            </a:endParaRPr>
          </a:p>
          <a:p>
            <a:pPr algn="ctr"/>
            <a:r>
              <a:rPr lang="zh-TW" altLang="en-US" sz="1600" b="1" dirty="0" smtClean="0">
                <a:latin typeface="微軟正黑體" pitchFamily="34" charset="-120"/>
                <a:ea typeface="微軟正黑體" pitchFamily="34" charset="-120"/>
              </a:rPr>
              <a:t>人工動態測試</a:t>
            </a:r>
            <a:endParaRPr lang="en-US" altLang="zh-TW" sz="1600" b="1" dirty="0" smtClean="0">
              <a:latin typeface="微軟正黑體" pitchFamily="34" charset="-120"/>
              <a:ea typeface="微軟正黑體" pitchFamily="34" charset="-120"/>
            </a:endParaRPr>
          </a:p>
          <a:p>
            <a:pPr algn="ctr"/>
            <a:r>
              <a:rPr lang="zh-TW" altLang="en-US" sz="1600" b="1" dirty="0" smtClean="0">
                <a:latin typeface="微軟正黑體" pitchFamily="34" charset="-120"/>
                <a:ea typeface="微軟正黑體" pitchFamily="34" charset="-120"/>
              </a:rPr>
              <a:t>產出報告</a:t>
            </a:r>
            <a:endParaRPr lang="en-US" altLang="zh-TW" sz="1600" b="1" dirty="0" smtClean="0">
              <a:latin typeface="微軟正黑體" pitchFamily="34" charset="-120"/>
              <a:ea typeface="微軟正黑體" pitchFamily="34" charset="-120"/>
            </a:endParaRPr>
          </a:p>
        </p:txBody>
      </p:sp>
      <p:sp>
        <p:nvSpPr>
          <p:cNvPr id="41" name="文字方塊 40"/>
          <p:cNvSpPr txBox="1"/>
          <p:nvPr/>
        </p:nvSpPr>
        <p:spPr>
          <a:xfrm>
            <a:off x="2150076" y="988540"/>
            <a:ext cx="444843" cy="584775"/>
          </a:xfrm>
          <a:prstGeom prst="rect">
            <a:avLst/>
          </a:prstGeom>
          <a:noFill/>
        </p:spPr>
        <p:txBody>
          <a:bodyPr wrap="square" rtlCol="0">
            <a:spAutoFit/>
          </a:bodyPr>
          <a:lstStyle/>
          <a:p>
            <a:r>
              <a:rPr lang="en-US" altLang="zh-TW" sz="3200" b="1" dirty="0" smtClean="0">
                <a:solidFill>
                  <a:srgbClr val="FF0000"/>
                </a:solidFill>
                <a:sym typeface="Wingdings 2"/>
              </a:rPr>
              <a:t></a:t>
            </a:r>
            <a:endParaRPr lang="zh-TW" altLang="en-US" sz="3200" b="1" dirty="0">
              <a:solidFill>
                <a:srgbClr val="FF0000"/>
              </a:solidFill>
            </a:endParaRPr>
          </a:p>
        </p:txBody>
      </p:sp>
      <p:sp>
        <p:nvSpPr>
          <p:cNvPr id="43" name="文字方塊 42"/>
          <p:cNvSpPr txBox="1"/>
          <p:nvPr/>
        </p:nvSpPr>
        <p:spPr>
          <a:xfrm>
            <a:off x="1075038" y="5066269"/>
            <a:ext cx="444843" cy="584775"/>
          </a:xfrm>
          <a:prstGeom prst="rect">
            <a:avLst/>
          </a:prstGeom>
          <a:noFill/>
        </p:spPr>
        <p:txBody>
          <a:bodyPr wrap="square" rtlCol="0">
            <a:spAutoFit/>
          </a:bodyPr>
          <a:lstStyle/>
          <a:p>
            <a:r>
              <a:rPr lang="en-US" altLang="zh-TW" sz="3200" b="1" dirty="0" smtClean="0">
                <a:solidFill>
                  <a:srgbClr val="FF0000"/>
                </a:solidFill>
                <a:sym typeface="Wingdings 2"/>
              </a:rPr>
              <a:t></a:t>
            </a:r>
            <a:endParaRPr lang="zh-TW" altLang="en-US" sz="3200" b="1" dirty="0">
              <a:solidFill>
                <a:srgbClr val="FF0000"/>
              </a:solidFill>
            </a:endParaRPr>
          </a:p>
        </p:txBody>
      </p:sp>
      <p:sp>
        <p:nvSpPr>
          <p:cNvPr id="46" name="文字方塊 45"/>
          <p:cNvSpPr txBox="1"/>
          <p:nvPr/>
        </p:nvSpPr>
        <p:spPr>
          <a:xfrm>
            <a:off x="3323968" y="2434279"/>
            <a:ext cx="444843" cy="584775"/>
          </a:xfrm>
          <a:prstGeom prst="rect">
            <a:avLst/>
          </a:prstGeom>
          <a:noFill/>
        </p:spPr>
        <p:txBody>
          <a:bodyPr wrap="square" rtlCol="0">
            <a:spAutoFit/>
          </a:bodyPr>
          <a:lstStyle/>
          <a:p>
            <a:r>
              <a:rPr lang="en-US" altLang="zh-TW" sz="3200" b="1" dirty="0" smtClean="0">
                <a:solidFill>
                  <a:srgbClr val="FF0000"/>
                </a:solidFill>
                <a:sym typeface="Wingdings 2"/>
              </a:rPr>
              <a:t></a:t>
            </a:r>
            <a:endParaRPr lang="zh-TW" altLang="en-US" sz="3200" b="1" dirty="0">
              <a:solidFill>
                <a:srgbClr val="FF0000"/>
              </a:solidFill>
            </a:endParaRPr>
          </a:p>
        </p:txBody>
      </p:sp>
      <p:sp>
        <p:nvSpPr>
          <p:cNvPr id="47" name="文字方塊 46"/>
          <p:cNvSpPr txBox="1"/>
          <p:nvPr/>
        </p:nvSpPr>
        <p:spPr>
          <a:xfrm>
            <a:off x="7092779" y="2755555"/>
            <a:ext cx="444843" cy="584775"/>
          </a:xfrm>
          <a:prstGeom prst="rect">
            <a:avLst/>
          </a:prstGeom>
          <a:noFill/>
        </p:spPr>
        <p:txBody>
          <a:bodyPr wrap="square" rtlCol="0">
            <a:spAutoFit/>
          </a:bodyPr>
          <a:lstStyle/>
          <a:p>
            <a:r>
              <a:rPr lang="en-US" altLang="zh-TW" sz="3200" b="1" dirty="0" smtClean="0">
                <a:solidFill>
                  <a:srgbClr val="FF0000"/>
                </a:solidFill>
                <a:sym typeface="Wingdings 2"/>
              </a:rPr>
              <a:t></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ox(in)">
                                      <p:cBhvr>
                                        <p:cTn id="10" dur="500"/>
                                        <p:tgtEl>
                                          <p:spTgt spid="75"/>
                                        </p:tgtEl>
                                      </p:cBhvr>
                                    </p:animEffect>
                                  </p:childTnLst>
                                </p:cTn>
                              </p:par>
                              <p:par>
                                <p:cTn id="11" presetID="4" presetClass="entr" presetSubtype="16" fill="hold" nodeType="withEffect">
                                  <p:stCondLst>
                                    <p:cond delay="0"/>
                                  </p:stCondLst>
                                  <p:childTnLst>
                                    <p:set>
                                      <p:cBhvr>
                                        <p:cTn id="12" dur="1" fill="hold">
                                          <p:stCondLst>
                                            <p:cond delay="0"/>
                                          </p:stCondLst>
                                        </p:cTn>
                                        <p:tgtEl>
                                          <p:spTgt spid="60426"/>
                                        </p:tgtEl>
                                        <p:attrNameLst>
                                          <p:attrName>style.visibility</p:attrName>
                                        </p:attrNameLst>
                                      </p:cBhvr>
                                      <p:to>
                                        <p:strVal val="visible"/>
                                      </p:to>
                                    </p:set>
                                    <p:animEffect transition="in" filter="box(in)">
                                      <p:cBhvr>
                                        <p:cTn id="13" dur="500"/>
                                        <p:tgtEl>
                                          <p:spTgt spid="60426"/>
                                        </p:tgtEl>
                                      </p:cBhvr>
                                    </p:animEffect>
                                  </p:childTnLst>
                                </p:cTn>
                              </p:par>
                              <p:par>
                                <p:cTn id="14" presetID="4"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500"/>
                                        <p:tgtEl>
                                          <p:spTgt spid="77"/>
                                        </p:tgtEl>
                                      </p:cBhvr>
                                    </p:animEffect>
                                  </p:childTnLst>
                                </p:cTn>
                              </p:par>
                              <p:par>
                                <p:cTn id="20" presetID="4"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ox(i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4"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ox(in)">
                                      <p:cBhvr>
                                        <p:cTn id="36" dur="500"/>
                                        <p:tgtEl>
                                          <p:spTgt spid="4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ox(in)">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box(in)">
                                      <p:cBhvr>
                                        <p:cTn id="44" dur="500"/>
                                        <p:tgtEl>
                                          <p:spTgt spid="80"/>
                                        </p:tgtEl>
                                      </p:cBhvr>
                                    </p:animEffect>
                                  </p:childTnLst>
                                </p:cTn>
                              </p:par>
                              <p:par>
                                <p:cTn id="45" presetID="4"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par>
                                <p:cTn id="48" presetID="4" presetClass="entr" presetSubtype="16"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ox(in)">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ox(in)">
                                      <p:cBhvr>
                                        <p:cTn id="55" dur="500"/>
                                        <p:tgtEl>
                                          <p:spTgt spid="33"/>
                                        </p:tgtEl>
                                      </p:cBhvr>
                                    </p:animEffect>
                                  </p:childTnLst>
                                </p:cTn>
                              </p:par>
                              <p:par>
                                <p:cTn id="56" presetID="4" presetClass="entr" presetSubtype="1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ox(in)">
                                      <p:cBhvr>
                                        <p:cTn id="58" dur="500"/>
                                        <p:tgtEl>
                                          <p:spTgt spid="44"/>
                                        </p:tgtEl>
                                      </p:cBhvr>
                                    </p:animEffect>
                                  </p:childTnLst>
                                </p:cTn>
                              </p:par>
                              <p:par>
                                <p:cTn id="59" presetID="4" presetClass="entr" presetSubtype="16"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ox(in)">
                                      <p:cBhvr>
                                        <p:cTn id="61" dur="500"/>
                                        <p:tgtEl>
                                          <p:spTgt spid="36"/>
                                        </p:tgtEl>
                                      </p:cBhvr>
                                    </p:animEffect>
                                  </p:childTnLst>
                                </p:cTn>
                              </p:par>
                              <p:par>
                                <p:cTn id="62" presetID="4" presetClass="entr" presetSubtype="16"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box(in)">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ox(in)">
                                      <p:cBhvr>
                                        <p:cTn id="69" dur="500"/>
                                        <p:tgtEl>
                                          <p:spTgt spid="64"/>
                                        </p:tgtEl>
                                      </p:cBhvr>
                                    </p:animEffect>
                                  </p:childTnLst>
                                </p:cTn>
                              </p:par>
                              <p:par>
                                <p:cTn id="70" presetID="4" presetClass="entr" presetSubtype="16" fill="hold" nodeType="withEffect">
                                  <p:stCondLst>
                                    <p:cond delay="0"/>
                                  </p:stCondLst>
                                  <p:childTnLst>
                                    <p:set>
                                      <p:cBhvr>
                                        <p:cTn id="71" dur="1" fill="hold">
                                          <p:stCondLst>
                                            <p:cond delay="0"/>
                                          </p:stCondLst>
                                        </p:cTn>
                                        <p:tgtEl>
                                          <p:spTgt spid="60430"/>
                                        </p:tgtEl>
                                        <p:attrNameLst>
                                          <p:attrName>style.visibility</p:attrName>
                                        </p:attrNameLst>
                                      </p:cBhvr>
                                      <p:to>
                                        <p:strVal val="visible"/>
                                      </p:to>
                                    </p:set>
                                    <p:animEffect transition="in" filter="box(in)">
                                      <p:cBhvr>
                                        <p:cTn id="72" dur="500"/>
                                        <p:tgtEl>
                                          <p:spTgt spid="60430"/>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box(in)">
                                      <p:cBhvr>
                                        <p:cTn id="75" dur="500"/>
                                        <p:tgtEl>
                                          <p:spTgt spid="81"/>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box(in)">
                                      <p:cBhvr>
                                        <p:cTn id="78" dur="500"/>
                                        <p:tgtEl>
                                          <p:spTgt spid="70"/>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box(in)">
                                      <p:cBhvr>
                                        <p:cTn id="81" dur="500"/>
                                        <p:tgtEl>
                                          <p:spTgt spid="69"/>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box(in)">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ox(in)">
                                      <p:cBhvr>
                                        <p:cTn id="89" dur="500"/>
                                        <p:tgtEl>
                                          <p:spTgt spid="39"/>
                                        </p:tgtEl>
                                      </p:cBhvr>
                                    </p:animEffect>
                                  </p:childTnLst>
                                </p:cTn>
                              </p:par>
                              <p:par>
                                <p:cTn id="90" presetID="4" presetClass="entr" presetSubtype="16"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box(in)">
                                      <p:cBhvr>
                                        <p:cTn id="92" dur="500"/>
                                        <p:tgtEl>
                                          <p:spTgt spid="42"/>
                                        </p:tgtEl>
                                      </p:cBhvr>
                                    </p:animEffect>
                                  </p:childTnLst>
                                </p:cTn>
                              </p:par>
                              <p:par>
                                <p:cTn id="93" presetID="4" presetClass="entr" presetSubtype="16" fill="hold"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box(in)">
                                      <p:cBhvr>
                                        <p:cTn id="95" dur="500"/>
                                        <p:tgtEl>
                                          <p:spTgt spid="71"/>
                                        </p:tgtEl>
                                      </p:cBhvr>
                                    </p:animEffect>
                                  </p:childTnLst>
                                </p:cTn>
                              </p:par>
                              <p:par>
                                <p:cTn id="96" presetID="4" presetClass="entr" presetSubtype="16"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box(in)">
                                      <p:cBhvr>
                                        <p:cTn id="98" dur="500"/>
                                        <p:tgtEl>
                                          <p:spTgt spid="45"/>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box(in)">
                                      <p:cBhvr>
                                        <p:cTn id="101" dur="500"/>
                                        <p:tgtEl>
                                          <p:spTgt spid="82"/>
                                        </p:tgtEl>
                                      </p:cBhvr>
                                    </p:animEffect>
                                  </p:childTnLst>
                                </p:cTn>
                              </p:par>
                              <p:par>
                                <p:cTn id="102" presetID="4" presetClass="entr" presetSubtype="16" fill="hold"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box(in)">
                                      <p:cBhvr>
                                        <p:cTn id="104" dur="500"/>
                                        <p:tgtEl>
                                          <p:spTgt spid="57"/>
                                        </p:tgtEl>
                                      </p:cBhvr>
                                    </p:animEffect>
                                  </p:childTnLst>
                                </p:cTn>
                              </p:par>
                              <p:par>
                                <p:cTn id="105" presetID="4" presetClass="entr" presetSubtype="16" fill="hold" nodeType="withEffect">
                                  <p:stCondLst>
                                    <p:cond delay="0"/>
                                  </p:stCondLst>
                                  <p:childTnLst>
                                    <p:set>
                                      <p:cBhvr>
                                        <p:cTn id="106" dur="1" fill="hold">
                                          <p:stCondLst>
                                            <p:cond delay="0"/>
                                          </p:stCondLst>
                                        </p:cTn>
                                        <p:tgtEl>
                                          <p:spTgt spid="60428"/>
                                        </p:tgtEl>
                                        <p:attrNameLst>
                                          <p:attrName>style.visibility</p:attrName>
                                        </p:attrNameLst>
                                      </p:cBhvr>
                                      <p:to>
                                        <p:strVal val="visible"/>
                                      </p:to>
                                    </p:set>
                                    <p:animEffect transition="in" filter="box(in)">
                                      <p:cBhvr>
                                        <p:cTn id="107" dur="500"/>
                                        <p:tgtEl>
                                          <p:spTgt spid="60428"/>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box(in)">
                                      <p:cBhvr>
                                        <p:cTn id="1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5" grpId="0"/>
      <p:bldP spid="76" grpId="0"/>
      <p:bldP spid="77" grpId="0"/>
      <p:bldP spid="80" grpId="0"/>
      <p:bldP spid="81" grpId="0"/>
      <p:bldP spid="82" grpId="0"/>
      <p:bldP spid="41" grpId="0"/>
      <p:bldP spid="43"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a:xfrm>
            <a:off x="539750" y="1196975"/>
            <a:ext cx="8263056" cy="5149234"/>
          </a:xfrm>
        </p:spPr>
        <p:txBody>
          <a:bodyPr/>
          <a:lstStyle/>
          <a:p>
            <a:r>
              <a:rPr lang="zh-TW" altLang="en-US" sz="2800" dirty="0" smtClean="0"/>
              <a:t>中華電信面對現有資安問題之作為</a:t>
            </a:r>
            <a:endParaRPr lang="en-US" altLang="zh-TW" sz="2800" dirty="0" smtClean="0"/>
          </a:p>
          <a:p>
            <a:r>
              <a:rPr lang="zh-TW" altLang="en-US" sz="2800" dirty="0" smtClean="0"/>
              <a:t>行動資安威脅介紹</a:t>
            </a:r>
            <a:endParaRPr lang="en-US" altLang="zh-TW" sz="2800" dirty="0" smtClean="0"/>
          </a:p>
          <a:p>
            <a:r>
              <a:rPr lang="zh-TW" altLang="en-US" sz="2800" dirty="0" smtClean="0"/>
              <a:t>中華電信行動資安規劃</a:t>
            </a:r>
            <a:endParaRPr lang="en-US" altLang="zh-TW" sz="2800" dirty="0" smtClean="0"/>
          </a:p>
          <a:p>
            <a:r>
              <a:rPr lang="en-US" altLang="zh-TW" sz="2800" dirty="0" smtClean="0"/>
              <a:t>app</a:t>
            </a:r>
            <a:r>
              <a:rPr lang="zh-TW" altLang="en-US" sz="2800" dirty="0" smtClean="0"/>
              <a:t>鑑識  </a:t>
            </a:r>
            <a:r>
              <a:rPr lang="en-US" altLang="zh-TW" sz="2800" dirty="0" smtClean="0"/>
              <a:t>V.S. </a:t>
            </a:r>
            <a:r>
              <a:rPr lang="zh-TW" altLang="en-US" sz="2800" dirty="0" smtClean="0"/>
              <a:t> </a:t>
            </a:r>
            <a:r>
              <a:rPr lang="en-US" altLang="zh-TW" sz="2800" dirty="0" smtClean="0"/>
              <a:t>app</a:t>
            </a:r>
            <a:r>
              <a:rPr lang="zh-TW" altLang="en-US" sz="2800" dirty="0" smtClean="0"/>
              <a:t>檢測</a:t>
            </a:r>
            <a:endParaRPr lang="en-US" altLang="zh-TW" sz="2800" dirty="0" smtClean="0"/>
          </a:p>
          <a:p>
            <a:r>
              <a:rPr lang="en-US" altLang="zh-TW" sz="2800" dirty="0" smtClean="0"/>
              <a:t>app</a:t>
            </a:r>
            <a:r>
              <a:rPr lang="zh-TW" altLang="en-US" sz="2800" dirty="0" smtClean="0"/>
              <a:t>惡意程式分析</a:t>
            </a:r>
            <a:endParaRPr lang="en-US" altLang="zh-TW" sz="2800" dirty="0" smtClean="0"/>
          </a:p>
          <a:p>
            <a:r>
              <a:rPr lang="en-US" altLang="zh-TW" sz="2800" dirty="0" smtClean="0"/>
              <a:t>App</a:t>
            </a:r>
            <a:r>
              <a:rPr lang="zh-TW" altLang="en-US" sz="2800" dirty="0" smtClean="0"/>
              <a:t>程式安全檢測</a:t>
            </a:r>
            <a:endParaRPr lang="en-US" altLang="zh-TW" sz="2800" dirty="0" smtClean="0"/>
          </a:p>
          <a:p>
            <a:r>
              <a:rPr lang="zh-TW" altLang="en-US" sz="2800" dirty="0" smtClean="0"/>
              <a:t>結語</a:t>
            </a:r>
            <a:endParaRPr lang="en-US" altLang="zh-TW" sz="2800" dirty="0" smtClean="0"/>
          </a:p>
          <a:p>
            <a:r>
              <a:rPr lang="zh-TW" altLang="en-US" sz="2800" dirty="0" smtClean="0"/>
              <a:t>問題討論</a:t>
            </a:r>
            <a:r>
              <a:rPr lang="en-US" altLang="zh-TW" sz="2800" dirty="0" smtClean="0"/>
              <a:t>(Q&amp;A)</a:t>
            </a:r>
            <a:endParaRPr lang="zh-TW" altLang="en-US" sz="2800" dirty="0"/>
          </a:p>
        </p:txBody>
      </p:sp>
    </p:spTree>
    <p:extLst>
      <p:ext uri="{BB962C8B-B14F-4D97-AF65-F5344CB8AC3E}">
        <p14:creationId xmlns="" xmlns:p14="http://schemas.microsoft.com/office/powerpoint/2010/main" val="4285514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app</a:t>
            </a:r>
            <a:r>
              <a:rPr lang="zh-TW" altLang="en-US" sz="4000" dirty="0" smtClean="0"/>
              <a:t>傳送 </a:t>
            </a:r>
            <a:r>
              <a:rPr lang="en-US" altLang="zh-TW" sz="4000" dirty="0" smtClean="0"/>
              <a:t>UDID or IMEI</a:t>
            </a:r>
            <a:endParaRPr lang="zh-TW" altLang="en-US" sz="4000" dirty="0"/>
          </a:p>
        </p:txBody>
      </p:sp>
      <p:sp>
        <p:nvSpPr>
          <p:cNvPr id="5" name="矩形 4"/>
          <p:cNvSpPr/>
          <p:nvPr/>
        </p:nvSpPr>
        <p:spPr>
          <a:xfrm>
            <a:off x="440837" y="4024463"/>
            <a:ext cx="8830101" cy="646331"/>
          </a:xfrm>
          <a:prstGeom prst="rect">
            <a:avLst/>
          </a:prstGeom>
        </p:spPr>
        <p:txBody>
          <a:bodyPr wrap="square">
            <a:spAutoFit/>
          </a:bodyPr>
          <a:lstStyle/>
          <a:p>
            <a:r>
              <a:rPr lang="en-US" altLang="zh-TW" b="1" dirty="0" smtClean="0"/>
              <a:t>UDID :  SHA1(Serial Number + ECID + </a:t>
            </a:r>
            <a:r>
              <a:rPr lang="en-US" altLang="zh-TW" b="1" dirty="0" err="1" smtClean="0"/>
              <a:t>WiFi</a:t>
            </a:r>
            <a:r>
              <a:rPr lang="en-US" altLang="zh-TW" b="1" dirty="0" smtClean="0"/>
              <a:t> Address+ Bluetooth Address)</a:t>
            </a:r>
          </a:p>
          <a:p>
            <a:r>
              <a:rPr lang="en-US" altLang="zh-TW" b="1" dirty="0" smtClean="0"/>
              <a:t>IMEI : </a:t>
            </a:r>
            <a:r>
              <a:rPr lang="zh-TW" altLang="en-US" b="1" dirty="0" smtClean="0">
                <a:latin typeface="微軟正黑體" pitchFamily="34" charset="-120"/>
                <a:ea typeface="微軟正黑體" pitchFamily="34" charset="-120"/>
              </a:rPr>
              <a:t>手機識別碼</a:t>
            </a:r>
            <a:endParaRPr lang="zh-TW" altLang="en-US" b="1" dirty="0">
              <a:latin typeface="微軟正黑體" pitchFamily="34" charset="-120"/>
              <a:ea typeface="微軟正黑體" pitchFamily="34" charset="-120"/>
            </a:endParaRPr>
          </a:p>
        </p:txBody>
      </p:sp>
      <p:sp>
        <p:nvSpPr>
          <p:cNvPr id="6" name="內容版面配置區 2"/>
          <p:cNvSpPr txBox="1">
            <a:spLocks/>
          </p:cNvSpPr>
          <p:nvPr/>
        </p:nvSpPr>
        <p:spPr bwMode="gray">
          <a:xfrm>
            <a:off x="356260" y="4928260"/>
            <a:ext cx="8063345" cy="938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zh-TW" altLang="en-US" sz="20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屬於用戶個人隱私資料，不建議送到遠端保存</a:t>
            </a:r>
            <a:endParaRPr kumimoji="0" lang="en-US" altLang="zh-TW" sz="20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en-US" altLang="zh-TW" sz="20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UDID , IMEI </a:t>
            </a:r>
            <a:r>
              <a:rPr kumimoji="0" lang="zh-TW" altLang="en-US" sz="20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皆可假造，不應做為身分識別之依據</a:t>
            </a:r>
            <a:endParaRPr kumimoji="0" lang="en-US" altLang="zh-TW" sz="20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403011" y="1226794"/>
            <a:ext cx="8239125" cy="2600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app</a:t>
            </a:r>
            <a:r>
              <a:rPr lang="zh-TW" altLang="en-US" sz="4000" dirty="0" smtClean="0"/>
              <a:t>伺服器端注入漏洞</a:t>
            </a:r>
            <a:endParaRPr lang="zh-TW" altLang="en-US" sz="4000" dirty="0"/>
          </a:p>
        </p:txBody>
      </p:sp>
      <p:sp>
        <p:nvSpPr>
          <p:cNvPr id="3" name="內容版面配置區 2"/>
          <p:cNvSpPr>
            <a:spLocks noGrp="1"/>
          </p:cNvSpPr>
          <p:nvPr>
            <p:ph idx="1"/>
          </p:nvPr>
        </p:nvSpPr>
        <p:spPr>
          <a:xfrm>
            <a:off x="4848094" y="1448789"/>
            <a:ext cx="4197929" cy="4937497"/>
          </a:xfrm>
        </p:spPr>
        <p:txBody>
          <a:bodyPr/>
          <a:lstStyle/>
          <a:p>
            <a:pPr algn="just"/>
            <a:r>
              <a:rPr lang="zh-TW" altLang="en-US" sz="2000" dirty="0" smtClean="0"/>
              <a:t>約有</a:t>
            </a:r>
            <a:r>
              <a:rPr lang="en-US" altLang="zh-TW" sz="2000" dirty="0" smtClean="0"/>
              <a:t>12% app</a:t>
            </a:r>
            <a:r>
              <a:rPr lang="zh-TW" altLang="en-US" sz="2000" dirty="0" smtClean="0"/>
              <a:t>存在</a:t>
            </a:r>
            <a:r>
              <a:rPr lang="en-US" altLang="zh-TW" sz="2000" dirty="0" err="1" smtClean="0"/>
              <a:t>SQLi</a:t>
            </a:r>
            <a:r>
              <a:rPr lang="zh-TW" altLang="en-US" sz="2000" dirty="0" smtClean="0"/>
              <a:t>漏洞，尤其在</a:t>
            </a:r>
            <a:r>
              <a:rPr lang="zh-TW" altLang="en-US" sz="2000" dirty="0" smtClean="0">
                <a:solidFill>
                  <a:srgbClr val="FF0000"/>
                </a:solidFill>
              </a:rPr>
              <a:t>新聞</a:t>
            </a:r>
            <a:r>
              <a:rPr lang="zh-TW" altLang="en-US" sz="2000" dirty="0" smtClean="0"/>
              <a:t>、</a:t>
            </a:r>
            <a:r>
              <a:rPr lang="zh-TW" altLang="en-US" sz="2000" dirty="0" smtClean="0">
                <a:solidFill>
                  <a:srgbClr val="FF0000"/>
                </a:solidFill>
              </a:rPr>
              <a:t>生活購物</a:t>
            </a:r>
            <a:r>
              <a:rPr lang="zh-TW" altLang="en-US" sz="2000" dirty="0" smtClean="0"/>
              <a:t>與</a:t>
            </a:r>
            <a:r>
              <a:rPr lang="zh-TW" altLang="en-US" sz="2000" dirty="0" smtClean="0">
                <a:solidFill>
                  <a:srgbClr val="FF0000"/>
                </a:solidFill>
              </a:rPr>
              <a:t>影視</a:t>
            </a:r>
            <a:r>
              <a:rPr lang="zh-TW" altLang="en-US" sz="2000" dirty="0" smtClean="0"/>
              <a:t>類別居多</a:t>
            </a:r>
            <a:endParaRPr lang="en-US" altLang="zh-TW" sz="2000" dirty="0" smtClean="0"/>
          </a:p>
          <a:p>
            <a:pPr algn="just"/>
            <a:r>
              <a:rPr lang="en-US" altLang="zh-TW" sz="2000" dirty="0" smtClean="0"/>
              <a:t>XXE injection</a:t>
            </a:r>
            <a:r>
              <a:rPr lang="zh-TW" altLang="en-US" sz="2000" dirty="0" smtClean="0"/>
              <a:t> 漏洞比想像中少</a:t>
            </a:r>
            <a:endParaRPr lang="en-US" altLang="zh-TW" sz="2000" dirty="0" smtClean="0"/>
          </a:p>
          <a:p>
            <a:pPr lvl="1"/>
            <a:r>
              <a:rPr lang="en-US" altLang="zh-TW" sz="1600" dirty="0" err="1" smtClean="0"/>
              <a:t>setShouldResolveExternalEntities</a:t>
            </a:r>
            <a:r>
              <a:rPr lang="en-US" altLang="zh-TW" sz="1600" dirty="0" smtClean="0">
                <a:solidFill>
                  <a:srgbClr val="FF0000"/>
                </a:solidFill>
              </a:rPr>
              <a:t> default NO</a:t>
            </a:r>
            <a:r>
              <a:rPr lang="en-US" altLang="zh-TW" sz="1600" dirty="0" smtClean="0"/>
              <a:t> in </a:t>
            </a:r>
            <a:r>
              <a:rPr lang="en-US" altLang="zh-TW" sz="1600" dirty="0" err="1" smtClean="0"/>
              <a:t>NSXMLParser</a:t>
            </a:r>
            <a:endParaRPr lang="en-US" altLang="zh-TW" sz="1600" dirty="0" smtClean="0"/>
          </a:p>
          <a:p>
            <a:pPr lvl="1"/>
            <a:r>
              <a:rPr lang="en-US" altLang="zh-TW" sz="1600" dirty="0" err="1" smtClean="0">
                <a:solidFill>
                  <a:srgbClr val="FF0000"/>
                </a:solidFill>
              </a:rPr>
              <a:t>NSXMLNodeLoadExternalEntitiesNever</a:t>
            </a:r>
            <a:r>
              <a:rPr lang="en-US" altLang="zh-TW" sz="1600" dirty="0" smtClean="0"/>
              <a:t> in </a:t>
            </a:r>
            <a:r>
              <a:rPr lang="en-US" altLang="zh-TW" sz="1600" dirty="0" err="1" smtClean="0"/>
              <a:t>NSXMLDocument</a:t>
            </a:r>
            <a:endParaRPr lang="en-US" altLang="zh-TW" sz="1600" dirty="0" smtClean="0"/>
          </a:p>
          <a:p>
            <a:pPr lvl="1"/>
            <a:r>
              <a:rPr lang="en-US" altLang="zh-TW" sz="1600" dirty="0" err="1" smtClean="0"/>
              <a:t>Libxml</a:t>
            </a:r>
            <a:r>
              <a:rPr lang="en-US" altLang="zh-TW" sz="1600" dirty="0" smtClean="0"/>
              <a:t> 2.9 </a:t>
            </a:r>
            <a:r>
              <a:rPr lang="zh-TW" altLang="en-US" sz="1600" dirty="0" smtClean="0"/>
              <a:t>預設 </a:t>
            </a:r>
            <a:r>
              <a:rPr lang="en-US" altLang="zh-TW" sz="1600" dirty="0" smtClean="0"/>
              <a:t>disable </a:t>
            </a:r>
          </a:p>
          <a:p>
            <a:r>
              <a:rPr lang="zh-TW" altLang="en-US" sz="2000" dirty="0" smtClean="0"/>
              <a:t>使用無法根治的防禦方式</a:t>
            </a:r>
            <a:endParaRPr lang="en-US" altLang="zh-TW" sz="2000" dirty="0" smtClean="0"/>
          </a:p>
          <a:p>
            <a:pPr lvl="1"/>
            <a:r>
              <a:rPr lang="zh-TW" altLang="en-US" sz="2000" dirty="0" smtClean="0"/>
              <a:t>僅在使用者介面做輸入檢查，忽略伺服器端的防禦</a:t>
            </a:r>
            <a:endParaRPr lang="en-US" altLang="zh-TW" sz="2000" dirty="0" smtClean="0"/>
          </a:p>
          <a:p>
            <a:pPr lvl="1"/>
            <a:r>
              <a:rPr lang="zh-TW" altLang="en-US" sz="2000" dirty="0" smtClean="0"/>
              <a:t>利用 把參數</a:t>
            </a:r>
            <a:r>
              <a:rPr lang="en-US" altLang="zh-TW" sz="2000" dirty="0" smtClean="0"/>
              <a:t>hash</a:t>
            </a:r>
            <a:r>
              <a:rPr lang="zh-TW" altLang="en-US" sz="2000" dirty="0" smtClean="0"/>
              <a:t>做成</a:t>
            </a:r>
            <a:r>
              <a:rPr lang="en-US" altLang="zh-TW" sz="2000" dirty="0" smtClean="0"/>
              <a:t> token</a:t>
            </a:r>
            <a:r>
              <a:rPr lang="zh-TW" altLang="en-US" sz="2000" dirty="0" smtClean="0"/>
              <a:t>來防封包竄改</a:t>
            </a:r>
            <a:endParaRPr lang="zh-TW" altLang="en-US" sz="2000" dirty="0"/>
          </a:p>
        </p:txBody>
      </p:sp>
      <p:pic>
        <p:nvPicPr>
          <p:cNvPr id="4" name="圖片 3" descr="app_sqli.png"/>
          <p:cNvPicPr>
            <a:picLocks noChangeAspect="1"/>
          </p:cNvPicPr>
          <p:nvPr/>
        </p:nvPicPr>
        <p:blipFill>
          <a:blip r:embed="rId3" cstate="print"/>
          <a:stretch>
            <a:fillRect/>
          </a:stretch>
        </p:blipFill>
        <p:spPr>
          <a:xfrm>
            <a:off x="148281" y="2379553"/>
            <a:ext cx="4690752" cy="2308437"/>
          </a:xfrm>
          <a:prstGeom prst="rect">
            <a:avLst/>
          </a:prstGeom>
          <a:solidFill>
            <a:srgbClr val="000000">
              <a:shade val="95000"/>
            </a:srgbClr>
          </a:solidFill>
          <a:ln w="3175" cap="sq">
            <a:solidFill>
              <a:schemeClr val="tx1"/>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r="13897" b="5869"/>
          <a:stretch>
            <a:fillRect/>
          </a:stretch>
        </p:blipFill>
        <p:spPr bwMode="auto">
          <a:xfrm>
            <a:off x="526974" y="3521971"/>
            <a:ext cx="3875808" cy="2342176"/>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z="4000" dirty="0" smtClean="0"/>
              <a:t>未利用</a:t>
            </a:r>
            <a:r>
              <a:rPr lang="en-US" altLang="zh-TW" sz="4000" dirty="0" smtClean="0"/>
              <a:t>Session</a:t>
            </a:r>
            <a:r>
              <a:rPr lang="zh-TW" altLang="en-US" sz="4000" dirty="0" smtClean="0"/>
              <a:t>進行身分控管</a:t>
            </a:r>
            <a:endParaRPr lang="zh-TW" altLang="en-US" sz="4000" dirty="0"/>
          </a:p>
        </p:txBody>
      </p:sp>
      <p:pic>
        <p:nvPicPr>
          <p:cNvPr id="1029" name="Picture 5"/>
          <p:cNvPicPr>
            <a:picLocks noChangeAspect="1" noChangeArrowheads="1"/>
          </p:cNvPicPr>
          <p:nvPr/>
        </p:nvPicPr>
        <p:blipFill>
          <a:blip r:embed="rId3" cstate="print"/>
          <a:srcRect r="16088"/>
          <a:stretch>
            <a:fillRect/>
          </a:stretch>
        </p:blipFill>
        <p:spPr bwMode="auto">
          <a:xfrm>
            <a:off x="467225" y="2502796"/>
            <a:ext cx="3893993" cy="2553132"/>
          </a:xfrm>
          <a:prstGeom prst="rect">
            <a:avLst/>
          </a:prstGeom>
          <a:noFill/>
          <a:ln w="9525">
            <a:noFill/>
            <a:miter lim="800000"/>
            <a:headEnd/>
            <a:tailEnd/>
          </a:ln>
        </p:spPr>
      </p:pic>
      <p:pic>
        <p:nvPicPr>
          <p:cNvPr id="1035" name="Picture 11"/>
          <p:cNvPicPr>
            <a:picLocks noChangeAspect="1" noChangeArrowheads="1"/>
          </p:cNvPicPr>
          <p:nvPr/>
        </p:nvPicPr>
        <p:blipFill>
          <a:blip r:embed="rId4" cstate="print"/>
          <a:srcRect b="52479"/>
          <a:stretch>
            <a:fillRect/>
          </a:stretch>
        </p:blipFill>
        <p:spPr bwMode="auto">
          <a:xfrm>
            <a:off x="5256385" y="1287005"/>
            <a:ext cx="3152775" cy="2389909"/>
          </a:xfrm>
          <a:prstGeom prst="rect">
            <a:avLst/>
          </a:prstGeom>
          <a:noFill/>
          <a:ln w="9525">
            <a:noFill/>
            <a:miter lim="800000"/>
            <a:headEnd/>
            <a:tailEnd/>
          </a:ln>
        </p:spPr>
      </p:pic>
      <p:pic>
        <p:nvPicPr>
          <p:cNvPr id="1036" name="Picture 12"/>
          <p:cNvPicPr>
            <a:picLocks noChangeAspect="1" noChangeArrowheads="1"/>
          </p:cNvPicPr>
          <p:nvPr/>
        </p:nvPicPr>
        <p:blipFill>
          <a:blip r:embed="rId5" cstate="print"/>
          <a:srcRect t="47736" b="39297"/>
          <a:stretch>
            <a:fillRect/>
          </a:stretch>
        </p:blipFill>
        <p:spPr bwMode="auto">
          <a:xfrm>
            <a:off x="5246860" y="3676914"/>
            <a:ext cx="3171825" cy="654627"/>
          </a:xfrm>
          <a:prstGeom prst="rect">
            <a:avLst/>
          </a:prstGeom>
          <a:noFill/>
          <a:ln w="9525">
            <a:noFill/>
            <a:miter lim="800000"/>
            <a:headEnd/>
            <a:tailEnd/>
          </a:ln>
        </p:spPr>
      </p:pic>
      <p:pic>
        <p:nvPicPr>
          <p:cNvPr id="19" name="Picture 11"/>
          <p:cNvPicPr>
            <a:picLocks noChangeAspect="1" noChangeArrowheads="1"/>
          </p:cNvPicPr>
          <p:nvPr/>
        </p:nvPicPr>
        <p:blipFill>
          <a:blip r:embed="rId4" cstate="print"/>
          <a:srcRect t="60814" b="26376"/>
          <a:stretch>
            <a:fillRect/>
          </a:stretch>
        </p:blipFill>
        <p:spPr bwMode="auto">
          <a:xfrm>
            <a:off x="5263311" y="4321150"/>
            <a:ext cx="3152775" cy="644237"/>
          </a:xfrm>
          <a:prstGeom prst="rect">
            <a:avLst/>
          </a:prstGeom>
          <a:noFill/>
          <a:ln w="9525">
            <a:noFill/>
            <a:miter lim="800000"/>
            <a:headEnd/>
            <a:tailEnd/>
          </a:ln>
        </p:spPr>
      </p:pic>
      <p:sp>
        <p:nvSpPr>
          <p:cNvPr id="22" name="內容版面配置區 2"/>
          <p:cNvSpPr>
            <a:spLocks noGrp="1"/>
          </p:cNvSpPr>
          <p:nvPr>
            <p:ph idx="1"/>
          </p:nvPr>
        </p:nvSpPr>
        <p:spPr>
          <a:xfrm>
            <a:off x="273132" y="1309256"/>
            <a:ext cx="4218706" cy="1159329"/>
          </a:xfrm>
        </p:spPr>
        <p:txBody>
          <a:bodyPr/>
          <a:lstStyle/>
          <a:p>
            <a:pPr algn="just"/>
            <a:r>
              <a:rPr lang="zh-TW" altLang="en-US" sz="2000" dirty="0" smtClean="0"/>
              <a:t>修改封包內容並發送，可以偽造任意使用者</a:t>
            </a:r>
            <a:r>
              <a:rPr lang="en-US" altLang="zh-TW" sz="2000" dirty="0" smtClean="0"/>
              <a:t>ID</a:t>
            </a:r>
            <a:r>
              <a:rPr lang="zh-TW" altLang="en-US" sz="2000" dirty="0" smtClean="0"/>
              <a:t>贈送自己折價卷。</a:t>
            </a:r>
            <a:endParaRPr lang="zh-TW" altLang="en-US" sz="2000" dirty="0"/>
          </a:p>
        </p:txBody>
      </p:sp>
      <p:sp>
        <p:nvSpPr>
          <p:cNvPr id="23" name="內容版面配置區 2"/>
          <p:cNvSpPr txBox="1">
            <a:spLocks/>
          </p:cNvSpPr>
          <p:nvPr/>
        </p:nvSpPr>
        <p:spPr bwMode="gray">
          <a:xfrm>
            <a:off x="4747156" y="5251860"/>
            <a:ext cx="4197929" cy="875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zh-TW" altLang="en-US" sz="2000" b="1" kern="0" dirty="0" smtClean="0">
                <a:solidFill>
                  <a:srgbClr val="161616"/>
                </a:solidFill>
                <a:latin typeface="微軟正黑體" pitchFamily="34" charset="-120"/>
                <a:ea typeface="微軟正黑體" pitchFamily="34" charset="-120"/>
              </a:rPr>
              <a:t>應利用</a:t>
            </a:r>
            <a:r>
              <a:rPr kumimoji="0" lang="en-US" altLang="zh-TW" sz="2000" b="1" kern="0" dirty="0" smtClean="0">
                <a:solidFill>
                  <a:srgbClr val="161616"/>
                </a:solidFill>
                <a:latin typeface="微軟正黑體" pitchFamily="34" charset="-120"/>
                <a:ea typeface="微軟正黑體" pitchFamily="34" charset="-120"/>
              </a:rPr>
              <a:t>session</a:t>
            </a:r>
            <a:r>
              <a:rPr kumimoji="0" lang="zh-TW" altLang="en-US" sz="2000" b="1" kern="0" dirty="0" smtClean="0">
                <a:solidFill>
                  <a:srgbClr val="161616"/>
                </a:solidFill>
                <a:latin typeface="微軟正黑體" pitchFamily="34" charset="-120"/>
                <a:ea typeface="微軟正黑體" pitchFamily="34" charset="-120"/>
              </a:rPr>
              <a:t>檢查使用者身分是否具有足夠的執行權限</a:t>
            </a:r>
            <a:r>
              <a:rPr kumimoji="0" lang="zh-TW" altLang="en-US" sz="20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a:t>
            </a:r>
            <a:endParaRPr kumimoji="0" lang="zh-TW" altLang="en-US" sz="2000" b="1" i="0" u="none" strike="noStrike" kern="0" cap="none" spc="0" normalizeH="0" baseline="0" noProof="0" dirty="0">
              <a:ln>
                <a:noFill/>
              </a:ln>
              <a:solidFill>
                <a:srgbClr val="161616"/>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box(in)">
                                      <p:cBhvr>
                                        <p:cTn id="7" dur="500"/>
                                        <p:tgtEl>
                                          <p:spTgt spid="103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SSL</a:t>
            </a:r>
            <a:r>
              <a:rPr lang="zh-TW" altLang="en-US" sz="4000" dirty="0" smtClean="0"/>
              <a:t>憑證錯誤處理</a:t>
            </a:r>
            <a:endParaRPr lang="zh-TW" altLang="en-US" sz="4000" dirty="0"/>
          </a:p>
        </p:txBody>
      </p:sp>
      <p:sp>
        <p:nvSpPr>
          <p:cNvPr id="3" name="內容版面配置區 2"/>
          <p:cNvSpPr>
            <a:spLocks noGrp="1"/>
          </p:cNvSpPr>
          <p:nvPr>
            <p:ph idx="1"/>
          </p:nvPr>
        </p:nvSpPr>
        <p:spPr>
          <a:xfrm>
            <a:off x="3776367" y="1196975"/>
            <a:ext cx="5130127" cy="4966319"/>
          </a:xfrm>
        </p:spPr>
        <p:txBody>
          <a:bodyPr/>
          <a:lstStyle/>
          <a:p>
            <a:r>
              <a:rPr lang="zh-TW" altLang="en-US" dirty="0" smtClean="0"/>
              <a:t>憑證錯誤可能性有</a:t>
            </a:r>
            <a:endParaRPr lang="en-US" altLang="zh-TW" dirty="0" smtClean="0"/>
          </a:p>
          <a:p>
            <a:pPr lvl="1"/>
            <a:r>
              <a:rPr lang="zh-TW" altLang="en-US" dirty="0" smtClean="0"/>
              <a:t>自簽憑證、憑證過期</a:t>
            </a:r>
            <a:endParaRPr lang="en-US" altLang="zh-TW" dirty="0" smtClean="0"/>
          </a:p>
          <a:p>
            <a:pPr lvl="1"/>
            <a:r>
              <a:rPr lang="zh-TW" altLang="en-US" dirty="0" smtClean="0"/>
              <a:t>手機支援度不足</a:t>
            </a:r>
            <a:endParaRPr lang="en-US" altLang="zh-TW" dirty="0" smtClean="0"/>
          </a:p>
          <a:p>
            <a:pPr lvl="1"/>
            <a:r>
              <a:rPr lang="en-US" altLang="zh-TW" dirty="0" smtClean="0">
                <a:solidFill>
                  <a:srgbClr val="FF0000"/>
                </a:solidFill>
              </a:rPr>
              <a:t>Man in the middle</a:t>
            </a:r>
          </a:p>
          <a:p>
            <a:r>
              <a:rPr lang="zh-TW" altLang="en-US" dirty="0" smtClean="0"/>
              <a:t>多數開發者直接忽略憑證錯誤 </a:t>
            </a:r>
            <a:endParaRPr lang="en-US" altLang="zh-TW" dirty="0" smtClean="0"/>
          </a:p>
          <a:p>
            <a:endParaRPr lang="en-US" altLang="zh-TW" dirty="0" smtClean="0"/>
          </a:p>
          <a:p>
            <a:r>
              <a:rPr lang="zh-TW" altLang="en-US" dirty="0" smtClean="0"/>
              <a:t>挑選</a:t>
            </a:r>
            <a:r>
              <a:rPr lang="en-US" altLang="zh-TW" dirty="0" smtClean="0"/>
              <a:t>40</a:t>
            </a:r>
            <a:r>
              <a:rPr lang="zh-TW" altLang="en-US" dirty="0" smtClean="0"/>
              <a:t>隻金融、購物等須會員登入功能的</a:t>
            </a:r>
            <a:r>
              <a:rPr lang="en-US" altLang="zh-TW" dirty="0" smtClean="0"/>
              <a:t>app</a:t>
            </a:r>
            <a:r>
              <a:rPr lang="zh-TW" altLang="en-US" dirty="0" smtClean="0"/>
              <a:t>進行測試</a:t>
            </a:r>
            <a:endParaRPr lang="en-US" altLang="zh-TW" dirty="0" smtClean="0"/>
          </a:p>
          <a:p>
            <a:pPr lvl="1"/>
            <a:r>
              <a:rPr lang="en-US" altLang="zh-TW" dirty="0" smtClean="0">
                <a:solidFill>
                  <a:srgbClr val="FF0000"/>
                </a:solidFill>
              </a:rPr>
              <a:t>3</a:t>
            </a:r>
            <a:r>
              <a:rPr lang="zh-TW" altLang="en-US" dirty="0" smtClean="0"/>
              <a:t>家未使用</a:t>
            </a:r>
            <a:r>
              <a:rPr lang="en-US" altLang="zh-TW" dirty="0" smtClean="0"/>
              <a:t>https</a:t>
            </a:r>
            <a:r>
              <a:rPr lang="zh-TW" altLang="en-US" dirty="0" smtClean="0"/>
              <a:t>保護</a:t>
            </a:r>
            <a:endParaRPr lang="en-US" altLang="zh-TW" dirty="0" smtClean="0"/>
          </a:p>
          <a:p>
            <a:pPr lvl="1"/>
            <a:r>
              <a:rPr lang="en-US" altLang="zh-TW" dirty="0" smtClean="0">
                <a:solidFill>
                  <a:srgbClr val="FF0000"/>
                </a:solidFill>
              </a:rPr>
              <a:t>12</a:t>
            </a:r>
            <a:r>
              <a:rPr lang="zh-TW" altLang="en-US" dirty="0" smtClean="0"/>
              <a:t>家出現憑證錯誤後繼續連線</a:t>
            </a:r>
            <a:endParaRPr lang="en-US" altLang="zh-TW" dirty="0" smtClean="0"/>
          </a:p>
          <a:p>
            <a:pPr lvl="1"/>
            <a:r>
              <a:rPr lang="en-US" altLang="zh-TW" dirty="0" smtClean="0"/>
              <a:t>25</a:t>
            </a:r>
            <a:r>
              <a:rPr lang="zh-TW" altLang="en-US" dirty="0" smtClean="0"/>
              <a:t>家出現憑證錯誤後停止連線</a:t>
            </a:r>
            <a:endParaRPr lang="en-US" altLang="zh-TW" dirty="0" smtClean="0"/>
          </a:p>
          <a:p>
            <a:pPr lvl="1">
              <a:buNone/>
            </a:pPr>
            <a:r>
              <a:rPr lang="zh-TW" altLang="en-US" dirty="0" smtClean="0"/>
              <a:t>約</a:t>
            </a:r>
            <a:r>
              <a:rPr lang="en-US" altLang="zh-TW" dirty="0" smtClean="0"/>
              <a:t>37.5%</a:t>
            </a:r>
            <a:r>
              <a:rPr lang="zh-TW" altLang="en-US" dirty="0" smtClean="0"/>
              <a:t>的</a:t>
            </a:r>
            <a:r>
              <a:rPr lang="en-US" altLang="zh-TW" dirty="0" smtClean="0"/>
              <a:t>app</a:t>
            </a:r>
            <a:r>
              <a:rPr lang="zh-TW" altLang="en-US" dirty="0" smtClean="0"/>
              <a:t>存在資訊洩漏風險</a:t>
            </a:r>
            <a:endParaRPr lang="zh-TW" altLang="en-US" dirty="0"/>
          </a:p>
        </p:txBody>
      </p:sp>
      <p:pic>
        <p:nvPicPr>
          <p:cNvPr id="4" name="Picture 4"/>
          <p:cNvPicPr>
            <a:picLocks noChangeAspect="1" noChangeArrowheads="1"/>
          </p:cNvPicPr>
          <p:nvPr/>
        </p:nvPicPr>
        <p:blipFill>
          <a:blip r:embed="rId2" cstate="print"/>
          <a:srcRect/>
          <a:stretch>
            <a:fillRect/>
          </a:stretch>
        </p:blipFill>
        <p:spPr bwMode="auto">
          <a:xfrm>
            <a:off x="225285" y="1216272"/>
            <a:ext cx="3294279" cy="495620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裝置端檔案竄改</a:t>
            </a:r>
            <a:endParaRPr lang="zh-TW" altLang="en-US" dirty="0"/>
          </a:p>
        </p:txBody>
      </p:sp>
      <p:pic>
        <p:nvPicPr>
          <p:cNvPr id="4" name="內容版面配置區 3" descr="機器產生的替代文字:&#10;d&#10;．細”&#10;------l三10&#10;-！艮趣薑&#10;註黑爍&#10;躑&#10;’名汙；j&#10;遷&#10;劍&#10;B&#10;臣FTBDJ&#10;胤，jR&#10;'d口H&#10;．角目C&#10;'h奮R&#10;＇•、6&#10;回&#10;yoshiecht&#10;一嘔風呂／山才帝添m&#10;日回回囫&#10;勺&#10;侖&#10;自&#10;啦匹」"/>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799" t="3258" r="1815" b="63791"/>
          <a:stretch>
            <a:fillRect/>
          </a:stretch>
        </p:blipFill>
        <p:spPr bwMode="auto">
          <a:xfrm>
            <a:off x="605642" y="1104406"/>
            <a:ext cx="2838202" cy="1781299"/>
          </a:xfrm>
          <a:prstGeom prst="rect">
            <a:avLst/>
          </a:prstGeom>
          <a:noFill/>
          <a:ln>
            <a:noFill/>
          </a:ln>
        </p:spPr>
      </p:pic>
      <p:pic>
        <p:nvPicPr>
          <p:cNvPr id="6" name="圖片 5" descr="機器產生的替代文字:&#10;必&#10;勺&#10;侖&#10;自"/>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873" t="3242" r="2129" b="63680"/>
          <a:stretch>
            <a:fillRect/>
          </a:stretch>
        </p:blipFill>
        <p:spPr bwMode="auto">
          <a:xfrm>
            <a:off x="558140" y="4257303"/>
            <a:ext cx="2945081" cy="1787236"/>
          </a:xfrm>
          <a:prstGeom prst="rect">
            <a:avLst/>
          </a:prstGeom>
          <a:noFill/>
          <a:ln>
            <a:noFill/>
          </a:ln>
        </p:spPr>
      </p:pic>
      <p:pic>
        <p:nvPicPr>
          <p:cNvPr id="1026" name="Picture 2"/>
          <p:cNvPicPr>
            <a:picLocks noChangeAspect="1" noChangeArrowheads="1"/>
          </p:cNvPicPr>
          <p:nvPr/>
        </p:nvPicPr>
        <p:blipFill>
          <a:blip r:embed="rId4" cstate="print"/>
          <a:srcRect l="32745" t="55539" r="45755" b="30810"/>
          <a:stretch>
            <a:fillRect/>
          </a:stretch>
        </p:blipFill>
        <p:spPr bwMode="auto">
          <a:xfrm>
            <a:off x="800100" y="2885705"/>
            <a:ext cx="2465614" cy="1331520"/>
          </a:xfrm>
          <a:prstGeom prst="rect">
            <a:avLst/>
          </a:prstGeom>
          <a:noFill/>
          <a:ln w="9525">
            <a:solidFill>
              <a:schemeClr val="accent1"/>
            </a:solidFill>
            <a:miter lim="800000"/>
            <a:headEnd/>
            <a:tailEnd/>
          </a:ln>
        </p:spPr>
      </p:pic>
      <p:sp>
        <p:nvSpPr>
          <p:cNvPr id="7" name="內容版面配置區 2"/>
          <p:cNvSpPr txBox="1">
            <a:spLocks/>
          </p:cNvSpPr>
          <p:nvPr/>
        </p:nvSpPr>
        <p:spPr bwMode="gray">
          <a:xfrm>
            <a:off x="4006266" y="1100446"/>
            <a:ext cx="4687791" cy="502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zh-TW" altLang="en-US"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儲值、金流相關資料不應儲存於裝置端</a:t>
            </a:r>
            <a:endParaRPr kumimoji="0" lang="en-US" altLang="zh-TW"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endParaRPr kumimoji="0" lang="en-US" altLang="zh-TW"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zh-TW" altLang="en-US"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須存在本機端的機敏資料、帳號密碼、應用程式權限設定建議經過加密或是雜湊儲存，</a:t>
            </a:r>
            <a:r>
              <a:rPr kumimoji="0" lang="zh-TW" altLang="en-US" sz="2200" b="1" kern="0" dirty="0" smtClean="0">
                <a:solidFill>
                  <a:srgbClr val="161616"/>
                </a:solidFill>
                <a:latin typeface="微軟正黑體" pitchFamily="34" charset="-120"/>
                <a:ea typeface="微軟正黑體" pitchFamily="34" charset="-120"/>
              </a:rPr>
              <a:t>提高分析的難度</a:t>
            </a:r>
            <a:endParaRPr kumimoji="0" lang="en-US" altLang="zh-TW" sz="2200" b="1" kern="0" dirty="0" smtClean="0">
              <a:solidFill>
                <a:srgbClr val="161616"/>
              </a:solidFill>
              <a:latin typeface="微軟正黑體" pitchFamily="34" charset="-120"/>
              <a:ea typeface="微軟正黑體" pitchFamily="34" charset="-120"/>
            </a:endParaRPr>
          </a:p>
          <a:p>
            <a:pPr marL="342900" marR="0" lvl="0" indent="-342900" algn="just" defTabSz="914400" rtl="0" eaLnBrk="1" fontAlgn="base" latinLnBrk="0" hangingPunct="1">
              <a:lnSpc>
                <a:spcPct val="100000"/>
              </a:lnSpc>
              <a:spcBef>
                <a:spcPct val="20000"/>
              </a:spcBef>
              <a:spcAft>
                <a:spcPct val="0"/>
              </a:spcAft>
              <a:buClr>
                <a:schemeClr val="tx2"/>
              </a:buClr>
              <a:buSzTx/>
              <a:tabLst/>
              <a:defRPr/>
            </a:pPr>
            <a:endParaRPr kumimoji="0" lang="en-US" altLang="zh-TW" sz="2200" b="1" kern="0" dirty="0" smtClean="0">
              <a:solidFill>
                <a:srgbClr val="161616"/>
              </a:solidFill>
              <a:latin typeface="微軟正黑體" pitchFamily="34" charset="-120"/>
              <a:ea typeface="微軟正黑體" pitchFamily="34" charset="-120"/>
            </a:endParaRPr>
          </a:p>
          <a:p>
            <a:pPr marL="342900" lvl="0" indent="-342900" algn="just">
              <a:spcBef>
                <a:spcPct val="20000"/>
              </a:spcBef>
              <a:buClr>
                <a:schemeClr val="tx2"/>
              </a:buClr>
              <a:buFont typeface="Wingdings" pitchFamily="2" charset="2"/>
              <a:buChar char="v"/>
            </a:pPr>
            <a:r>
              <a:rPr kumimoji="0" lang="zh-TW" altLang="en-US"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含機敏資料的檔案存入</a:t>
            </a:r>
            <a:r>
              <a:rPr kumimoji="0" lang="en-US" altLang="zh-TW"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SD</a:t>
            </a:r>
            <a:r>
              <a:rPr kumimoji="0" lang="zh-TW" altLang="en-US"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rPr>
              <a:t>卡須經過加密處理</a:t>
            </a:r>
            <a:r>
              <a:rPr kumimoji="0" lang="en-US" altLang="zh-TW" sz="2200" b="1" kern="0" dirty="0" smtClean="0">
                <a:solidFill>
                  <a:srgbClr val="161616"/>
                </a:solidFill>
                <a:latin typeface="微軟正黑體" pitchFamily="34" charset="-120"/>
                <a:ea typeface="微軟正黑體" pitchFamily="34" charset="-120"/>
              </a:rPr>
              <a:t>(Android)</a:t>
            </a:r>
            <a:r>
              <a:rPr kumimoji="0" lang="zh-TW" altLang="en-US" sz="2200" b="1" kern="0" dirty="0" smtClean="0">
                <a:solidFill>
                  <a:srgbClr val="161616"/>
                </a:solidFill>
                <a:latin typeface="微軟正黑體" pitchFamily="34" charset="-120"/>
                <a:ea typeface="微軟正黑體" pitchFamily="34" charset="-120"/>
              </a:rPr>
              <a:t> </a:t>
            </a:r>
            <a:endParaRPr kumimoji="0" lang="en-US" altLang="zh-TW" sz="2200" b="1" kern="0" dirty="0" smtClean="0">
              <a:solidFill>
                <a:srgbClr val="161616"/>
              </a:solidFill>
              <a:latin typeface="微軟正黑體" pitchFamily="34" charset="-120"/>
              <a:ea typeface="微軟正黑體" pitchFamily="34" charset="-120"/>
            </a:endParaRPr>
          </a:p>
          <a:p>
            <a:pPr marL="342900" lvl="0" indent="-342900" algn="just">
              <a:spcBef>
                <a:spcPct val="20000"/>
              </a:spcBef>
              <a:buClr>
                <a:schemeClr val="tx2"/>
              </a:buClr>
            </a:pPr>
            <a:endParaRPr kumimoji="0" lang="en-US" altLang="zh-TW" sz="2200" b="1" kern="0" dirty="0" smtClean="0">
              <a:solidFill>
                <a:srgbClr val="161616"/>
              </a:solidFill>
              <a:latin typeface="微軟正黑體" pitchFamily="34" charset="-120"/>
              <a:ea typeface="微軟正黑體" pitchFamily="34" charset="-120"/>
            </a:endParaRPr>
          </a:p>
          <a:p>
            <a:pPr marL="342900" lvl="0" indent="-342900" algn="just">
              <a:spcBef>
                <a:spcPct val="20000"/>
              </a:spcBef>
              <a:buClr>
                <a:schemeClr val="tx2"/>
              </a:buClr>
              <a:buFont typeface="Wingdings" pitchFamily="2" charset="2"/>
              <a:buChar char="v"/>
            </a:pPr>
            <a:r>
              <a:rPr kumimoji="0" lang="zh-TW" altLang="en-US" sz="2200" b="1" kern="0" dirty="0" smtClean="0">
                <a:solidFill>
                  <a:srgbClr val="161616"/>
                </a:solidFill>
                <a:latin typeface="微軟正黑體" pitchFamily="34" charset="-120"/>
                <a:ea typeface="微軟正黑體" pitchFamily="34" charset="-120"/>
              </a:rPr>
              <a:t>程式內建一些合理值的檢查機制能有效防禦作弊竄改</a:t>
            </a:r>
            <a:endParaRPr kumimoji="0" lang="en-US" altLang="zh-TW"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裝置端記憶體動態調試</a:t>
            </a:r>
            <a:endParaRPr lang="zh-TW" altLang="en-US" dirty="0"/>
          </a:p>
        </p:txBody>
      </p:sp>
      <p:pic>
        <p:nvPicPr>
          <p:cNvPr id="64514" name="Picture 2"/>
          <p:cNvPicPr>
            <a:picLocks noGrp="1" noChangeAspect="1" noChangeArrowheads="1"/>
          </p:cNvPicPr>
          <p:nvPr>
            <p:ph idx="1"/>
          </p:nvPr>
        </p:nvPicPr>
        <p:blipFill>
          <a:blip r:embed="rId3" cstate="print"/>
          <a:srcRect l="2943" r="3597" b="11991"/>
          <a:stretch>
            <a:fillRect/>
          </a:stretch>
        </p:blipFill>
        <p:spPr bwMode="auto">
          <a:xfrm>
            <a:off x="480790" y="1242625"/>
            <a:ext cx="3119045" cy="4405697"/>
          </a:xfrm>
          <a:prstGeom prst="rect">
            <a:avLst/>
          </a:prstGeom>
          <a:noFill/>
          <a:ln w="9525">
            <a:noFill/>
            <a:miter lim="800000"/>
            <a:headEnd/>
            <a:tailEnd/>
          </a:ln>
          <a:effectLst/>
        </p:spPr>
      </p:pic>
      <p:sp>
        <p:nvSpPr>
          <p:cNvPr id="6" name="內容版面配置區 2"/>
          <p:cNvSpPr txBox="1">
            <a:spLocks/>
          </p:cNvSpPr>
          <p:nvPr/>
        </p:nvSpPr>
        <p:spPr bwMode="gray">
          <a:xfrm>
            <a:off x="3895056" y="1100446"/>
            <a:ext cx="4687791" cy="502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en-US" altLang="zh-TW" sz="2200" b="1" kern="0" dirty="0" smtClean="0">
                <a:solidFill>
                  <a:srgbClr val="161616"/>
                </a:solidFill>
                <a:latin typeface="微軟正黑體" pitchFamily="34" charset="-120"/>
                <a:ea typeface="微軟正黑體" pitchFamily="34" charset="-120"/>
              </a:rPr>
              <a:t>After </a:t>
            </a:r>
            <a:r>
              <a:rPr kumimoji="0" lang="en-US" altLang="zh-TW" sz="2200" b="1" kern="0" dirty="0" err="1" smtClean="0">
                <a:solidFill>
                  <a:srgbClr val="161616"/>
                </a:solidFill>
                <a:latin typeface="微軟正黑體" pitchFamily="34" charset="-120"/>
                <a:ea typeface="微軟正黑體" pitchFamily="34" charset="-120"/>
              </a:rPr>
              <a:t>jb</a:t>
            </a:r>
            <a:r>
              <a:rPr kumimoji="0" lang="en-US" altLang="zh-TW" sz="2200" b="1" kern="0" dirty="0" smtClean="0">
                <a:solidFill>
                  <a:srgbClr val="161616"/>
                </a:solidFill>
                <a:latin typeface="微軟正黑體" pitchFamily="34" charset="-120"/>
                <a:ea typeface="微軟正黑體" pitchFamily="34" charset="-120"/>
              </a:rPr>
              <a:t> -&gt; Clutch -&gt; class-dump-z -&gt; IDA pro-&gt; </a:t>
            </a:r>
            <a:r>
              <a:rPr kumimoji="0" lang="en-US" altLang="zh-TW" sz="2200" b="1" kern="0" dirty="0" err="1" smtClean="0">
                <a:solidFill>
                  <a:srgbClr val="161616"/>
                </a:solidFill>
                <a:latin typeface="微軟正黑體" pitchFamily="34" charset="-120"/>
                <a:ea typeface="微軟正黑體" pitchFamily="34" charset="-120"/>
              </a:rPr>
              <a:t>cycript</a:t>
            </a:r>
            <a:r>
              <a:rPr kumimoji="0" lang="en-US" altLang="zh-TW" sz="2200" b="1" kern="0" dirty="0" smtClean="0">
                <a:solidFill>
                  <a:srgbClr val="161616"/>
                </a:solidFill>
                <a:latin typeface="微軟正黑體" pitchFamily="34" charset="-120"/>
                <a:ea typeface="微軟正黑體" pitchFamily="34" charset="-120"/>
              </a:rPr>
              <a:t> , </a:t>
            </a:r>
            <a:r>
              <a:rPr kumimoji="0" lang="en-US" altLang="zh-TW" sz="2200" b="1" kern="0" dirty="0" err="1" smtClean="0">
                <a:solidFill>
                  <a:srgbClr val="161616"/>
                </a:solidFill>
                <a:latin typeface="微軟正黑體" pitchFamily="34" charset="-120"/>
                <a:ea typeface="微軟正黑體" pitchFamily="34" charset="-120"/>
              </a:rPr>
              <a:t>gdb</a:t>
            </a:r>
            <a:endParaRPr kumimoji="0" lang="en-US" altLang="zh-TW" sz="2200" b="1" kern="0" dirty="0" smtClean="0">
              <a:solidFill>
                <a:srgbClr val="161616"/>
              </a:solidFill>
              <a:latin typeface="微軟正黑體" pitchFamily="34" charset="-120"/>
              <a:ea typeface="微軟正黑體" pitchFamily="34" charset="-120"/>
            </a:endParaRPr>
          </a:p>
          <a:p>
            <a:pPr marL="342900" marR="0" lvl="0" indent="-342900" defTabSz="914400" rtl="0" eaLnBrk="1" fontAlgn="base" latinLnBrk="0" hangingPunct="1">
              <a:lnSpc>
                <a:spcPct val="100000"/>
              </a:lnSpc>
              <a:spcBef>
                <a:spcPct val="20000"/>
              </a:spcBef>
              <a:spcAft>
                <a:spcPct val="0"/>
              </a:spcAft>
              <a:buClr>
                <a:schemeClr val="tx2"/>
              </a:buClr>
              <a:buSzTx/>
              <a:tabLst/>
              <a:defRPr/>
            </a:pPr>
            <a:endParaRPr kumimoji="0" lang="en-US" altLang="zh-TW"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00000"/>
              </a:lnSpc>
              <a:spcBef>
                <a:spcPct val="20000"/>
              </a:spcBef>
              <a:spcAft>
                <a:spcPct val="0"/>
              </a:spcAft>
              <a:buClr>
                <a:schemeClr val="tx2"/>
              </a:buClr>
              <a:buSzTx/>
              <a:buFont typeface="Wingdings" pitchFamily="2" charset="2"/>
              <a:buChar char="v"/>
              <a:tabLst/>
              <a:defRPr/>
            </a:pPr>
            <a:r>
              <a:rPr kumimoji="0" lang="zh-TW" altLang="en-US" sz="2200" b="1" kern="0" dirty="0" smtClean="0">
                <a:solidFill>
                  <a:srgbClr val="161616"/>
                </a:solidFill>
                <a:latin typeface="微軟正黑體" pitchFamily="34" charset="-120"/>
                <a:ea typeface="微軟正黑體" pitchFamily="34" charset="-120"/>
              </a:rPr>
              <a:t>看動態調試可以影響</a:t>
            </a:r>
            <a:r>
              <a:rPr kumimoji="0" lang="en-US" altLang="zh-TW" sz="2200" b="1" kern="0" dirty="0" smtClean="0">
                <a:solidFill>
                  <a:srgbClr val="161616"/>
                </a:solidFill>
                <a:latin typeface="微軟正黑體" pitchFamily="34" charset="-120"/>
                <a:ea typeface="微軟正黑體" pitchFamily="34" charset="-120"/>
              </a:rPr>
              <a:t>app</a:t>
            </a:r>
            <a:r>
              <a:rPr kumimoji="0" lang="zh-TW" altLang="en-US" sz="2200" b="1" kern="0" dirty="0" smtClean="0">
                <a:solidFill>
                  <a:srgbClr val="161616"/>
                </a:solidFill>
                <a:latin typeface="微軟正黑體" pitchFamily="34" charset="-120"/>
                <a:ea typeface="微軟正黑體" pitchFamily="34" charset="-120"/>
              </a:rPr>
              <a:t>甚麼行為，通常用來找提升權限、作弊類型的漏洞</a:t>
            </a:r>
            <a:endParaRPr kumimoji="0" lang="en-US" altLang="zh-TW" sz="2200" b="1" kern="0" dirty="0" smtClean="0">
              <a:solidFill>
                <a:srgbClr val="161616"/>
              </a:solidFill>
              <a:latin typeface="微軟正黑體" pitchFamily="34" charset="-120"/>
              <a:ea typeface="微軟正黑體" pitchFamily="34" charset="-120"/>
            </a:endParaRPr>
          </a:p>
          <a:p>
            <a:pPr marL="342900" marR="0" lvl="0" indent="-342900" algn="just" defTabSz="914400" rtl="0" eaLnBrk="1" fontAlgn="base" latinLnBrk="0" hangingPunct="1">
              <a:lnSpc>
                <a:spcPct val="100000"/>
              </a:lnSpc>
              <a:spcBef>
                <a:spcPct val="20000"/>
              </a:spcBef>
              <a:spcAft>
                <a:spcPct val="0"/>
              </a:spcAft>
              <a:buClr>
                <a:schemeClr val="tx2"/>
              </a:buClr>
              <a:buSzTx/>
              <a:tabLst/>
              <a:defRPr/>
            </a:pPr>
            <a:endParaRPr kumimoji="0" lang="en-US" altLang="zh-TW" sz="2200" b="1" kern="0" dirty="0" smtClean="0">
              <a:solidFill>
                <a:srgbClr val="161616"/>
              </a:solidFill>
              <a:latin typeface="微軟正黑體" pitchFamily="34" charset="-120"/>
              <a:ea typeface="微軟正黑體" pitchFamily="34" charset="-120"/>
            </a:endParaRPr>
          </a:p>
          <a:p>
            <a:pPr marL="342900" lvl="0" indent="-342900" algn="just">
              <a:spcBef>
                <a:spcPct val="20000"/>
              </a:spcBef>
              <a:buClr>
                <a:schemeClr val="tx2"/>
              </a:buClr>
              <a:buFont typeface="Wingdings" pitchFamily="2" charset="2"/>
              <a:buChar char="v"/>
            </a:pPr>
            <a:r>
              <a:rPr kumimoji="0" lang="zh-TW" altLang="en-US" sz="2200" b="1" kern="0" dirty="0" smtClean="0">
                <a:solidFill>
                  <a:srgbClr val="161616"/>
                </a:solidFill>
                <a:latin typeface="微軟正黑體" pitchFamily="34" charset="-120"/>
                <a:ea typeface="微軟正黑體" pitchFamily="34" charset="-120"/>
              </a:rPr>
              <a:t>檢測方向</a:t>
            </a:r>
            <a:endParaRPr kumimoji="0" lang="en-US" altLang="zh-TW" sz="2200" b="1" kern="0" dirty="0" smtClean="0">
              <a:solidFill>
                <a:srgbClr val="161616"/>
              </a:solidFill>
              <a:latin typeface="微軟正黑體" pitchFamily="34" charset="-120"/>
              <a:ea typeface="微軟正黑體" pitchFamily="34" charset="-120"/>
            </a:endParaRPr>
          </a:p>
          <a:p>
            <a:pPr marL="800100" lvl="1" indent="-342900" algn="just">
              <a:spcBef>
                <a:spcPct val="20000"/>
              </a:spcBef>
              <a:buClr>
                <a:schemeClr val="tx2"/>
              </a:buClr>
              <a:buFont typeface="Wingdings" pitchFamily="2" charset="2"/>
              <a:buChar char="l"/>
            </a:pPr>
            <a:r>
              <a:rPr kumimoji="0" lang="zh-TW" altLang="en-US" sz="2200" b="1" kern="0" dirty="0" smtClean="0">
                <a:solidFill>
                  <a:srgbClr val="161616"/>
                </a:solidFill>
                <a:latin typeface="微軟正黑體" pitchFamily="34" charset="-120"/>
                <a:ea typeface="微軟正黑體" pitchFamily="34" charset="-120"/>
              </a:rPr>
              <a:t>單機</a:t>
            </a:r>
            <a:r>
              <a:rPr kumimoji="0" lang="en-US" altLang="zh-TW" sz="2200" b="1" kern="0" dirty="0" smtClean="0">
                <a:solidFill>
                  <a:srgbClr val="161616"/>
                </a:solidFill>
                <a:latin typeface="微軟正黑體" pitchFamily="34" charset="-120"/>
                <a:ea typeface="微軟正黑體" pitchFamily="34" charset="-120"/>
              </a:rPr>
              <a:t>app-&gt; </a:t>
            </a:r>
            <a:r>
              <a:rPr kumimoji="0" lang="zh-TW" altLang="en-US" sz="2200" b="1" kern="0" dirty="0" smtClean="0">
                <a:solidFill>
                  <a:srgbClr val="161616"/>
                </a:solidFill>
                <a:latin typeface="微軟正黑體" pitchFamily="34" charset="-120"/>
                <a:ea typeface="微軟正黑體" pitchFamily="34" charset="-120"/>
              </a:rPr>
              <a:t>自</a:t>
            </a:r>
            <a:r>
              <a:rPr kumimoji="0" lang="en-US" altLang="zh-TW" sz="2200" b="1" kern="0" dirty="0" smtClean="0">
                <a:solidFill>
                  <a:srgbClr val="161616"/>
                </a:solidFill>
                <a:latin typeface="微軟正黑體" pitchFamily="34" charset="-120"/>
                <a:ea typeface="微軟正黑體" pitchFamily="34" charset="-120"/>
              </a:rPr>
              <a:t>High!</a:t>
            </a:r>
          </a:p>
          <a:p>
            <a:pPr marL="800100" lvl="1" indent="-342900" algn="just">
              <a:spcBef>
                <a:spcPct val="20000"/>
              </a:spcBef>
              <a:buClr>
                <a:schemeClr val="tx2"/>
              </a:buClr>
              <a:buFont typeface="Wingdings" pitchFamily="2" charset="2"/>
              <a:buChar char="l"/>
            </a:pPr>
            <a:r>
              <a:rPr kumimoji="0" lang="zh-TW" altLang="en-US" sz="2200" b="1" kern="0" dirty="0" smtClean="0">
                <a:solidFill>
                  <a:srgbClr val="161616"/>
                </a:solidFill>
                <a:latin typeface="微軟正黑體" pitchFamily="34" charset="-120"/>
                <a:ea typeface="微軟正黑體" pitchFamily="34" charset="-120"/>
              </a:rPr>
              <a:t>連網</a:t>
            </a:r>
            <a:r>
              <a:rPr kumimoji="0" lang="en-US" altLang="zh-TW" sz="2200" b="1" kern="0" dirty="0" smtClean="0">
                <a:solidFill>
                  <a:srgbClr val="161616"/>
                </a:solidFill>
                <a:latin typeface="微軟正黑體" pitchFamily="34" charset="-120"/>
                <a:ea typeface="微軟正黑體" pitchFamily="34" charset="-120"/>
              </a:rPr>
              <a:t>app-&gt;</a:t>
            </a:r>
            <a:r>
              <a:rPr kumimoji="0" lang="zh-TW" altLang="en-US" sz="2200" b="1" kern="0" dirty="0" smtClean="0">
                <a:solidFill>
                  <a:srgbClr val="161616"/>
                </a:solidFill>
                <a:latin typeface="微軟正黑體" pitchFamily="34" charset="-120"/>
                <a:ea typeface="微軟正黑體" pitchFamily="34" charset="-120"/>
              </a:rPr>
              <a:t>當</a:t>
            </a:r>
            <a:r>
              <a:rPr kumimoji="0" lang="en-US" altLang="zh-TW" sz="2200" b="1" kern="0" dirty="0" smtClean="0">
                <a:solidFill>
                  <a:srgbClr val="161616"/>
                </a:solidFill>
                <a:latin typeface="微軟正黑體" pitchFamily="34" charset="-120"/>
                <a:ea typeface="微軟正黑體" pitchFamily="34" charset="-120"/>
              </a:rPr>
              <a:t>app</a:t>
            </a:r>
            <a:r>
              <a:rPr kumimoji="0" lang="zh-TW" altLang="en-US" sz="2200" b="1" kern="0" dirty="0" smtClean="0">
                <a:solidFill>
                  <a:srgbClr val="161616"/>
                </a:solidFill>
                <a:latin typeface="微軟正黑體" pitchFamily="34" charset="-120"/>
                <a:ea typeface="微軟正黑體" pitchFamily="34" charset="-120"/>
              </a:rPr>
              <a:t>將記憶體中的值回傳伺服器端將影響公平性與數據真實性</a:t>
            </a:r>
            <a:r>
              <a:rPr kumimoji="0" lang="en-US" altLang="zh-TW" sz="2200" b="1" kern="0" dirty="0" smtClean="0">
                <a:solidFill>
                  <a:srgbClr val="161616"/>
                </a:solidFill>
                <a:latin typeface="微軟正黑體" pitchFamily="34" charset="-120"/>
                <a:ea typeface="微軟正黑體" pitchFamily="34" charset="-120"/>
              </a:rPr>
              <a:t>!</a:t>
            </a:r>
          </a:p>
          <a:p>
            <a:pPr marL="342900" lvl="0" indent="-342900" algn="just">
              <a:spcBef>
                <a:spcPct val="20000"/>
              </a:spcBef>
              <a:buClr>
                <a:schemeClr val="tx2"/>
              </a:buClr>
            </a:pPr>
            <a:endParaRPr kumimoji="0" lang="en-US" altLang="zh-TW" sz="2200" b="1" kern="0" dirty="0" smtClean="0">
              <a:solidFill>
                <a:srgbClr val="161616"/>
              </a:solidFill>
              <a:latin typeface="微軟正黑體" pitchFamily="34" charset="-120"/>
              <a:ea typeface="微軟正黑體" pitchFamily="34" charset="-120"/>
            </a:endParaRPr>
          </a:p>
          <a:p>
            <a:pPr marL="342900" lvl="0" indent="-342900" algn="just">
              <a:spcBef>
                <a:spcPct val="20000"/>
              </a:spcBef>
              <a:buClr>
                <a:schemeClr val="tx2"/>
              </a:buClr>
              <a:buFont typeface="Wingdings" pitchFamily="2" charset="2"/>
              <a:buChar char="v"/>
            </a:pPr>
            <a:endParaRPr kumimoji="0" lang="en-US" altLang="zh-TW" sz="2200" b="1" i="0" u="none" strike="noStrike" kern="0" cap="none" spc="0" normalizeH="0" baseline="0" noProof="0" dirty="0" smtClean="0">
              <a:ln>
                <a:noFill/>
              </a:ln>
              <a:solidFill>
                <a:srgbClr val="161616"/>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a:xfrm>
            <a:off x="242874" y="1196975"/>
            <a:ext cx="8449863" cy="4752975"/>
          </a:xfrm>
        </p:spPr>
        <p:txBody>
          <a:bodyPr/>
          <a:lstStyle/>
          <a:p>
            <a:r>
              <a:rPr lang="zh-TW" altLang="en-US" sz="3600" dirty="0" smtClean="0"/>
              <a:t>面對更複雜更多的手機惡意程式，我們該如何增強偵測機制</a:t>
            </a:r>
            <a:r>
              <a:rPr lang="en-US" altLang="zh-TW" sz="3600" dirty="0" smtClean="0"/>
              <a:t>?</a:t>
            </a:r>
          </a:p>
          <a:p>
            <a:pPr>
              <a:buNone/>
            </a:pPr>
            <a:endParaRPr lang="en-US" altLang="zh-TW" sz="3600" dirty="0" smtClean="0"/>
          </a:p>
          <a:p>
            <a:r>
              <a:rPr lang="zh-TW" altLang="en-US" sz="3600" dirty="0" smtClean="0"/>
              <a:t>多少</a:t>
            </a:r>
            <a:r>
              <a:rPr lang="en-US" altLang="zh-TW" sz="3600" dirty="0" smtClean="0"/>
              <a:t>app</a:t>
            </a:r>
            <a:r>
              <a:rPr lang="zh-TW" altLang="en-US" sz="3600" dirty="0" smtClean="0"/>
              <a:t>沒有按部就班執行安全測試</a:t>
            </a:r>
            <a:r>
              <a:rPr lang="en-US" altLang="zh-TW" sz="3600" dirty="0" smtClean="0"/>
              <a:t>?</a:t>
            </a:r>
          </a:p>
          <a:p>
            <a:pPr>
              <a:buNone/>
            </a:pPr>
            <a:endParaRPr lang="en-US" altLang="zh-TW" sz="3600" dirty="0" smtClean="0"/>
          </a:p>
          <a:p>
            <a:r>
              <a:rPr lang="zh-TW" altLang="en-US" sz="3600" dirty="0" smtClean="0"/>
              <a:t>測試</a:t>
            </a:r>
            <a:r>
              <a:rPr lang="en-US" altLang="zh-TW" sz="3600" dirty="0" smtClean="0"/>
              <a:t>/</a:t>
            </a:r>
            <a:r>
              <a:rPr lang="zh-TW" altLang="en-US" sz="3600" dirty="0" smtClean="0"/>
              <a:t>分析  </a:t>
            </a:r>
            <a:r>
              <a:rPr lang="en-US" altLang="zh-TW" sz="3600" dirty="0" smtClean="0"/>
              <a:t>–  </a:t>
            </a:r>
            <a:r>
              <a:rPr lang="zh-TW" altLang="en-US" sz="3600" dirty="0" smtClean="0"/>
              <a:t>很多學校</a:t>
            </a:r>
            <a:r>
              <a:rPr lang="zh-TW" altLang="en-US" sz="3600" dirty="0" smtClean="0"/>
              <a:t>忘</a:t>
            </a:r>
            <a:r>
              <a:rPr lang="zh-TW" altLang="en-US" sz="3600" dirty="0" smtClean="0"/>
              <a:t>了</a:t>
            </a:r>
            <a:r>
              <a:rPr lang="zh-TW" altLang="en-US" sz="3600" dirty="0" smtClean="0"/>
              <a:t>教的事</a:t>
            </a:r>
            <a:r>
              <a:rPr lang="en-US" altLang="zh-TW" sz="3600" dirty="0" smtClean="0"/>
              <a:t>…</a:t>
            </a:r>
          </a:p>
          <a:p>
            <a:endParaRPr lang="en-US" altLang="zh-TW" sz="3600" dirty="0" smtClean="0"/>
          </a:p>
          <a:p>
            <a:endParaRPr lang="zh-TW" alt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Q&amp;A</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pPr>
              <a:buNone/>
            </a:pPr>
            <a:r>
              <a:rPr lang="zh-TW" altLang="en-US" sz="4400" dirty="0" smtClean="0">
                <a:solidFill>
                  <a:schemeClr val="tx1">
                    <a:lumMod val="75000"/>
                    <a:lumOff val="25000"/>
                  </a:schemeClr>
                </a:solidFill>
              </a:rPr>
              <a:t>報告完畢，敬請指教。謝謝 </a:t>
            </a:r>
            <a:r>
              <a:rPr lang="en-US" altLang="zh-TW" sz="4400" dirty="0" smtClean="0">
                <a:solidFill>
                  <a:schemeClr val="tx1">
                    <a:lumMod val="75000"/>
                    <a:lumOff val="25000"/>
                  </a:schemeClr>
                </a:solidFill>
              </a:rPr>
              <a:t>!</a:t>
            </a:r>
            <a:endParaRPr lang="zh-TW" altLang="en-US" sz="4400" dirty="0">
              <a:solidFill>
                <a:schemeClr val="tx1">
                  <a:lumMod val="75000"/>
                  <a:lumOff val="25000"/>
                </a:schemeClr>
              </a:solidFill>
            </a:endParaRPr>
          </a:p>
        </p:txBody>
      </p:sp>
    </p:spTree>
    <p:extLst>
      <p:ext uri="{BB962C8B-B14F-4D97-AF65-F5344CB8AC3E}">
        <p14:creationId xmlns="" xmlns:p14="http://schemas.microsoft.com/office/powerpoint/2010/main" val="11316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006990" y="2499962"/>
            <a:ext cx="7634287" cy="1800225"/>
          </a:xfrm>
        </p:spPr>
        <p:txBody>
          <a:bodyPr/>
          <a:lstStyle/>
          <a:p>
            <a:pPr>
              <a:buFontTx/>
              <a:buNone/>
            </a:pPr>
            <a:r>
              <a:rPr lang="zh-TW" altLang="en-US" sz="7200" dirty="0"/>
              <a:t>資安問題怎麼防</a:t>
            </a:r>
            <a:r>
              <a:rPr lang="en-US" altLang="zh-TW" sz="7200" dirty="0"/>
              <a:t>?</a:t>
            </a:r>
          </a:p>
        </p:txBody>
      </p:sp>
    </p:spTree>
    <p:extLst>
      <p:ext uri="{BB962C8B-B14F-4D97-AF65-F5344CB8AC3E}">
        <p14:creationId xmlns="" xmlns:p14="http://schemas.microsoft.com/office/powerpoint/2010/main" val="6386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ircle(in)">
                                      <p:cBhvr>
                                        <p:cTn id="7"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343358" y="514990"/>
            <a:ext cx="7667625" cy="5616575"/>
          </a:xfrm>
        </p:spPr>
        <p:txBody>
          <a:bodyPr/>
          <a:lstStyle/>
          <a:p>
            <a:pPr>
              <a:lnSpc>
                <a:spcPct val="80000"/>
              </a:lnSpc>
            </a:pPr>
            <a:r>
              <a:rPr lang="zh-TW" altLang="en-US" sz="2800" dirty="0"/>
              <a:t>所有資安資產盤點了</a:t>
            </a:r>
            <a:r>
              <a:rPr lang="zh-TW" altLang="en-US" sz="2800" dirty="0" smtClean="0"/>
              <a:t>嗎</a:t>
            </a:r>
            <a:r>
              <a:rPr lang="en-US" altLang="zh-TW" sz="2800" dirty="0" smtClean="0"/>
              <a:t>?</a:t>
            </a:r>
            <a:endParaRPr lang="en-US" altLang="zh-TW" sz="2800" dirty="0"/>
          </a:p>
          <a:p>
            <a:pPr>
              <a:lnSpc>
                <a:spcPct val="80000"/>
              </a:lnSpc>
            </a:pPr>
            <a:r>
              <a:rPr lang="zh-TW" altLang="en-US" sz="2800" dirty="0"/>
              <a:t>未納管的</a:t>
            </a:r>
            <a:r>
              <a:rPr lang="en-US" altLang="zh-TW" sz="2800" dirty="0"/>
              <a:t>Internet</a:t>
            </a:r>
            <a:r>
              <a:rPr lang="zh-TW" altLang="en-US" sz="2800" dirty="0"/>
              <a:t>出入口，如何整合、管制</a:t>
            </a:r>
            <a:r>
              <a:rPr lang="en-US" altLang="zh-TW" sz="2800" dirty="0"/>
              <a:t>?</a:t>
            </a:r>
          </a:p>
          <a:p>
            <a:pPr>
              <a:lnSpc>
                <a:spcPct val="80000"/>
              </a:lnSpc>
            </a:pPr>
            <a:r>
              <a:rPr lang="zh-TW" altLang="en-US" sz="2800" dirty="0" smtClean="0"/>
              <a:t>多類的</a:t>
            </a:r>
            <a:r>
              <a:rPr lang="en-US" altLang="zh-TW" sz="2800" dirty="0" smtClean="0"/>
              <a:t>Log</a:t>
            </a:r>
            <a:r>
              <a:rPr lang="zh-TW" altLang="en-US" sz="2800" dirty="0"/>
              <a:t>儲存，</a:t>
            </a:r>
            <a:r>
              <a:rPr lang="zh-TW" altLang="en-US" sz="2800" dirty="0" smtClean="0"/>
              <a:t>怎麼做</a:t>
            </a:r>
            <a:r>
              <a:rPr lang="en-US" altLang="zh-TW" sz="2800" dirty="0" smtClean="0"/>
              <a:t>?</a:t>
            </a:r>
            <a:endParaRPr lang="en-US" altLang="zh-TW" sz="2800" dirty="0"/>
          </a:p>
          <a:p>
            <a:pPr>
              <a:lnSpc>
                <a:spcPct val="80000"/>
              </a:lnSpc>
            </a:pPr>
            <a:r>
              <a:rPr lang="zh-TW" altLang="en-US" sz="2800" dirty="0"/>
              <a:t>花不起</a:t>
            </a:r>
            <a:r>
              <a:rPr lang="en-US" altLang="zh-TW" sz="2800" dirty="0"/>
              <a:t>Logger/SIEM </a:t>
            </a:r>
            <a:r>
              <a:rPr lang="zh-TW" altLang="en-US" sz="2800" dirty="0"/>
              <a:t>，中小企業怎麼辦</a:t>
            </a:r>
            <a:r>
              <a:rPr lang="en-US" altLang="zh-TW" sz="2800" dirty="0"/>
              <a:t>?</a:t>
            </a:r>
          </a:p>
          <a:p>
            <a:pPr>
              <a:lnSpc>
                <a:spcPct val="80000"/>
              </a:lnSpc>
            </a:pPr>
            <a:r>
              <a:rPr lang="en-US" altLang="zh-TW" sz="2800" dirty="0"/>
              <a:t>PT/VA </a:t>
            </a:r>
            <a:r>
              <a:rPr lang="en-US" altLang="zh-TW" sz="2800" dirty="0" smtClean="0"/>
              <a:t>/</a:t>
            </a:r>
            <a:r>
              <a:rPr lang="zh-TW" altLang="en-US" sz="2800" dirty="0" smtClean="0"/>
              <a:t>源碼檢測，做到</a:t>
            </a:r>
            <a:r>
              <a:rPr lang="zh-TW" altLang="en-US" sz="2800" dirty="0"/>
              <a:t>位嗎</a:t>
            </a:r>
            <a:r>
              <a:rPr lang="en-US" altLang="zh-TW" sz="2800" dirty="0"/>
              <a:t>?</a:t>
            </a:r>
          </a:p>
          <a:p>
            <a:pPr>
              <a:lnSpc>
                <a:spcPct val="80000"/>
              </a:lnSpc>
            </a:pPr>
            <a:endParaRPr lang="en-US" altLang="zh-TW" sz="2800" dirty="0"/>
          </a:p>
          <a:p>
            <a:pPr>
              <a:lnSpc>
                <a:spcPct val="80000"/>
              </a:lnSpc>
            </a:pPr>
            <a:r>
              <a:rPr lang="zh-TW" altLang="en-US" sz="2800" dirty="0"/>
              <a:t>企業沒有資安專責</a:t>
            </a:r>
            <a:r>
              <a:rPr lang="zh-TW" altLang="en-US" sz="2800" dirty="0" smtClean="0"/>
              <a:t>人員，</a:t>
            </a:r>
            <a:r>
              <a:rPr lang="zh-TW" altLang="en-US" sz="2800" dirty="0"/>
              <a:t>怎麼辦</a:t>
            </a:r>
            <a:r>
              <a:rPr lang="en-US" altLang="zh-TW" sz="2800" dirty="0"/>
              <a:t>?</a:t>
            </a:r>
          </a:p>
          <a:p>
            <a:pPr>
              <a:lnSpc>
                <a:spcPct val="80000"/>
              </a:lnSpc>
            </a:pPr>
            <a:r>
              <a:rPr lang="en-US" altLang="zh-TW" sz="2800" dirty="0"/>
              <a:t>APT</a:t>
            </a:r>
            <a:r>
              <a:rPr lang="zh-TW" altLang="en-US" sz="2800" dirty="0"/>
              <a:t>攻擊頻繁，怎麼辦</a:t>
            </a:r>
            <a:r>
              <a:rPr lang="en-US" altLang="zh-TW" sz="2800" dirty="0"/>
              <a:t>?</a:t>
            </a:r>
          </a:p>
          <a:p>
            <a:pPr>
              <a:lnSpc>
                <a:spcPct val="80000"/>
              </a:lnSpc>
            </a:pPr>
            <a:r>
              <a:rPr lang="zh-TW" altLang="en-US" sz="2800" dirty="0"/>
              <a:t>企業被</a:t>
            </a:r>
            <a:r>
              <a:rPr lang="en-US" altLang="zh-TW" sz="2800" dirty="0" err="1"/>
              <a:t>DDoS</a:t>
            </a:r>
            <a:r>
              <a:rPr lang="zh-TW" altLang="en-US" sz="2800" dirty="0"/>
              <a:t>翻了，怎麼辦</a:t>
            </a:r>
            <a:r>
              <a:rPr lang="en-US" altLang="zh-TW" sz="2800" dirty="0"/>
              <a:t>?</a:t>
            </a:r>
          </a:p>
          <a:p>
            <a:pPr>
              <a:lnSpc>
                <a:spcPct val="80000"/>
              </a:lnSpc>
            </a:pPr>
            <a:endParaRPr lang="en-US" altLang="zh-TW" sz="2800" dirty="0"/>
          </a:p>
          <a:p>
            <a:pPr>
              <a:lnSpc>
                <a:spcPct val="80000"/>
              </a:lnSpc>
            </a:pPr>
            <a:r>
              <a:rPr lang="zh-TW" altLang="en-US" sz="2800" dirty="0"/>
              <a:t>資安事件處理、通報，做到位了嗎</a:t>
            </a:r>
            <a:r>
              <a:rPr lang="en-US" altLang="zh-TW" sz="2800" dirty="0"/>
              <a:t>?</a:t>
            </a:r>
          </a:p>
          <a:p>
            <a:pPr>
              <a:lnSpc>
                <a:spcPct val="80000"/>
              </a:lnSpc>
            </a:pPr>
            <a:r>
              <a:rPr lang="zh-TW" altLang="en-US" sz="2800" dirty="0"/>
              <a:t>防毒軟體防不了駭，怎麼辦</a:t>
            </a:r>
            <a:r>
              <a:rPr lang="en-US" altLang="zh-TW" sz="2800" dirty="0"/>
              <a:t>?</a:t>
            </a:r>
          </a:p>
          <a:p>
            <a:pPr>
              <a:lnSpc>
                <a:spcPct val="80000"/>
              </a:lnSpc>
            </a:pPr>
            <a:r>
              <a:rPr lang="zh-TW" altLang="en-US" sz="2800" dirty="0"/>
              <a:t>未收集的</a:t>
            </a:r>
            <a:r>
              <a:rPr lang="en-US" altLang="zh-TW" sz="2800" dirty="0"/>
              <a:t>AP/DB Log</a:t>
            </a:r>
            <a:r>
              <a:rPr lang="zh-TW" altLang="en-US" sz="2800" dirty="0"/>
              <a:t>如何補救</a:t>
            </a:r>
            <a:r>
              <a:rPr lang="en-US" altLang="zh-TW" sz="2800" dirty="0"/>
              <a:t>?</a:t>
            </a:r>
          </a:p>
          <a:p>
            <a:pPr>
              <a:lnSpc>
                <a:spcPct val="80000"/>
              </a:lnSpc>
            </a:pPr>
            <a:endParaRPr lang="en-US" altLang="zh-TW" sz="2800" dirty="0"/>
          </a:p>
        </p:txBody>
      </p:sp>
      <p:sp>
        <p:nvSpPr>
          <p:cNvPr id="3076" name="Text Box 4"/>
          <p:cNvSpPr txBox="1">
            <a:spLocks noChangeArrowheads="1"/>
          </p:cNvSpPr>
          <p:nvPr/>
        </p:nvSpPr>
        <p:spPr bwMode="auto">
          <a:xfrm>
            <a:off x="342270" y="1476096"/>
            <a:ext cx="8651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dirty="0">
                <a:latin typeface="微軟正黑體" pitchFamily="34" charset="-120"/>
                <a:ea typeface="微軟正黑體" pitchFamily="34" charset="-120"/>
              </a:rPr>
              <a:t>事前</a:t>
            </a:r>
          </a:p>
        </p:txBody>
      </p:sp>
      <p:sp>
        <p:nvSpPr>
          <p:cNvPr id="3077" name="Text Box 5"/>
          <p:cNvSpPr txBox="1">
            <a:spLocks noChangeArrowheads="1"/>
          </p:cNvSpPr>
          <p:nvPr/>
        </p:nvSpPr>
        <p:spPr bwMode="auto">
          <a:xfrm>
            <a:off x="478171" y="3323278"/>
            <a:ext cx="86518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dirty="0">
                <a:latin typeface="微軟正黑體" pitchFamily="34" charset="-120"/>
                <a:ea typeface="微軟正黑體" pitchFamily="34" charset="-120"/>
              </a:rPr>
              <a:t>事中</a:t>
            </a:r>
          </a:p>
        </p:txBody>
      </p:sp>
      <p:sp>
        <p:nvSpPr>
          <p:cNvPr id="3078" name="Text Box 6"/>
          <p:cNvSpPr txBox="1">
            <a:spLocks noChangeArrowheads="1"/>
          </p:cNvSpPr>
          <p:nvPr/>
        </p:nvSpPr>
        <p:spPr bwMode="auto">
          <a:xfrm>
            <a:off x="478171" y="4996233"/>
            <a:ext cx="8651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dirty="0">
                <a:latin typeface="微軟正黑體" pitchFamily="34" charset="-120"/>
                <a:ea typeface="微軟正黑體" pitchFamily="34" charset="-120"/>
              </a:rPr>
              <a:t>事後</a:t>
            </a:r>
          </a:p>
        </p:txBody>
      </p:sp>
      <p:sp>
        <p:nvSpPr>
          <p:cNvPr id="2" name="左大括弧 1"/>
          <p:cNvSpPr/>
          <p:nvPr/>
        </p:nvSpPr>
        <p:spPr bwMode="auto">
          <a:xfrm>
            <a:off x="900908" y="703800"/>
            <a:ext cx="529686" cy="19172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微軟正黑體" pitchFamily="34" charset="-120"/>
              <a:ea typeface="微軟正黑體" pitchFamily="34" charset="-120"/>
            </a:endParaRPr>
          </a:p>
        </p:txBody>
      </p:sp>
      <p:sp>
        <p:nvSpPr>
          <p:cNvPr id="7" name="左大括弧 6"/>
          <p:cNvSpPr/>
          <p:nvPr/>
        </p:nvSpPr>
        <p:spPr bwMode="auto">
          <a:xfrm>
            <a:off x="900907" y="2945068"/>
            <a:ext cx="442451" cy="13024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微軟正黑體" pitchFamily="34" charset="-120"/>
              <a:ea typeface="微軟正黑體" pitchFamily="34" charset="-120"/>
            </a:endParaRPr>
          </a:p>
        </p:txBody>
      </p:sp>
      <p:sp>
        <p:nvSpPr>
          <p:cNvPr id="8" name="左大括弧 7"/>
          <p:cNvSpPr/>
          <p:nvPr/>
        </p:nvSpPr>
        <p:spPr bwMode="auto">
          <a:xfrm>
            <a:off x="900907" y="4782088"/>
            <a:ext cx="442451" cy="113201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微軟正黑體" pitchFamily="34" charset="-120"/>
              <a:ea typeface="微軟正黑體" pitchFamily="34" charset="-120"/>
            </a:endParaRPr>
          </a:p>
        </p:txBody>
      </p:sp>
    </p:spTree>
    <p:extLst>
      <p:ext uri="{BB962C8B-B14F-4D97-AF65-F5344CB8AC3E}">
        <p14:creationId xmlns="" xmlns:p14="http://schemas.microsoft.com/office/powerpoint/2010/main" val="31907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fade">
                                      <p:cBhvr>
                                        <p:cTn id="37" dur="1000"/>
                                        <p:tgtEl>
                                          <p:spTgt spid="3075">
                                            <p:txEl>
                                              <p:pRg st="6" end="6"/>
                                            </p:txEl>
                                          </p:spTgt>
                                        </p:tgtEl>
                                      </p:cBhvr>
                                    </p:animEffect>
                                    <p:anim calcmode="lin" valueType="num">
                                      <p:cBhvr>
                                        <p:cTn id="38"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75">
                                            <p:txEl>
                                              <p:pRg st="7" end="7"/>
                                            </p:txEl>
                                          </p:spTgt>
                                        </p:tgtEl>
                                        <p:attrNameLst>
                                          <p:attrName>style.visibility</p:attrName>
                                        </p:attrNameLst>
                                      </p:cBhvr>
                                      <p:to>
                                        <p:strVal val="visible"/>
                                      </p:to>
                                    </p:set>
                                    <p:animEffect transition="in" filter="fade">
                                      <p:cBhvr>
                                        <p:cTn id="44" dur="1000"/>
                                        <p:tgtEl>
                                          <p:spTgt spid="3075">
                                            <p:txEl>
                                              <p:pRg st="7" end="7"/>
                                            </p:txEl>
                                          </p:spTgt>
                                        </p:tgtEl>
                                      </p:cBhvr>
                                    </p:animEffect>
                                    <p:anim calcmode="lin" valueType="num">
                                      <p:cBhvr>
                                        <p:cTn id="45"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075">
                                            <p:txEl>
                                              <p:pRg st="8" end="8"/>
                                            </p:txEl>
                                          </p:spTgt>
                                        </p:tgtEl>
                                        <p:attrNameLst>
                                          <p:attrName>style.visibility</p:attrName>
                                        </p:attrNameLst>
                                      </p:cBhvr>
                                      <p:to>
                                        <p:strVal val="visible"/>
                                      </p:to>
                                    </p:set>
                                    <p:animEffect transition="in" filter="fade">
                                      <p:cBhvr>
                                        <p:cTn id="51" dur="1000"/>
                                        <p:tgtEl>
                                          <p:spTgt spid="3075">
                                            <p:txEl>
                                              <p:pRg st="8" end="8"/>
                                            </p:txEl>
                                          </p:spTgt>
                                        </p:tgtEl>
                                      </p:cBhvr>
                                    </p:animEffect>
                                    <p:anim calcmode="lin" valueType="num">
                                      <p:cBhvr>
                                        <p:cTn id="52"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075">
                                            <p:txEl>
                                              <p:pRg st="10" end="10"/>
                                            </p:txEl>
                                          </p:spTgt>
                                        </p:tgtEl>
                                        <p:attrNameLst>
                                          <p:attrName>style.visibility</p:attrName>
                                        </p:attrNameLst>
                                      </p:cBhvr>
                                      <p:to>
                                        <p:strVal val="visible"/>
                                      </p:to>
                                    </p:set>
                                    <p:anim calcmode="lin" valueType="num">
                                      <p:cBhvr additive="base">
                                        <p:cTn id="58" dur="5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0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075">
                                            <p:txEl>
                                              <p:pRg st="11" end="11"/>
                                            </p:txEl>
                                          </p:spTgt>
                                        </p:tgtEl>
                                        <p:attrNameLst>
                                          <p:attrName>style.visibility</p:attrName>
                                        </p:attrNameLst>
                                      </p:cBhvr>
                                      <p:to>
                                        <p:strVal val="visible"/>
                                      </p:to>
                                    </p:set>
                                    <p:anim calcmode="lin" valueType="num">
                                      <p:cBhvr additive="base">
                                        <p:cTn id="64" dur="5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0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075">
                                            <p:txEl>
                                              <p:pRg st="12" end="12"/>
                                            </p:txEl>
                                          </p:spTgt>
                                        </p:tgtEl>
                                        <p:attrNameLst>
                                          <p:attrName>style.visibility</p:attrName>
                                        </p:attrNameLst>
                                      </p:cBhvr>
                                      <p:to>
                                        <p:strVal val="visible"/>
                                      </p:to>
                                    </p:set>
                                    <p:anim calcmode="lin" valueType="num">
                                      <p:cBhvr additive="base">
                                        <p:cTn id="70" dur="500" fill="hold"/>
                                        <p:tgtEl>
                                          <p:spTgt spid="3075">
                                            <p:txEl>
                                              <p:pRg st="12" end="1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07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3076"/>
                                        </p:tgtEl>
                                        <p:attrNameLst>
                                          <p:attrName>style.visibility</p:attrName>
                                        </p:attrNameLst>
                                      </p:cBhvr>
                                      <p:to>
                                        <p:strVal val="visible"/>
                                      </p:to>
                                    </p:set>
                                    <p:animEffect transition="in" filter="wheel(1)">
                                      <p:cBhvr>
                                        <p:cTn id="76" dur="2000"/>
                                        <p:tgtEl>
                                          <p:spTgt spid="3076"/>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077"/>
                                        </p:tgtEl>
                                        <p:attrNameLst>
                                          <p:attrName>style.visibility</p:attrName>
                                        </p:attrNameLst>
                                      </p:cBhvr>
                                      <p:to>
                                        <p:strVal val="visible"/>
                                      </p:to>
                                    </p:set>
                                    <p:animEffect transition="in" filter="wheel(1)">
                                      <p:cBhvr>
                                        <p:cTn id="79" dur="2000"/>
                                        <p:tgtEl>
                                          <p:spTgt spid="3077"/>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3078"/>
                                        </p:tgtEl>
                                        <p:attrNameLst>
                                          <p:attrName>style.visibility</p:attrName>
                                        </p:attrNameLst>
                                      </p:cBhvr>
                                      <p:to>
                                        <p:strVal val="visible"/>
                                      </p:to>
                                    </p:set>
                                    <p:animEffect transition="in" filter="wheel(1)">
                                      <p:cBhvr>
                                        <p:cTn id="82" dur="2000"/>
                                        <p:tgtEl>
                                          <p:spTgt spid="3078"/>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wheel(1)">
                                      <p:cBhvr>
                                        <p:cTn id="85" dur="2000"/>
                                        <p:tgtEl>
                                          <p:spTgt spid="2"/>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heel(1)">
                                      <p:cBhvr>
                                        <p:cTn id="88" dur="2000"/>
                                        <p:tgtEl>
                                          <p:spTgt spid="7"/>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heel(1)">
                                      <p:cBhvr>
                                        <p:cTn id="9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AutoShape 6"/>
          <p:cNvSpPr>
            <a:spLocks noChangeArrowheads="1"/>
          </p:cNvSpPr>
          <p:nvPr/>
        </p:nvSpPr>
        <p:spPr bwMode="auto">
          <a:xfrm>
            <a:off x="1042988" y="1196975"/>
            <a:ext cx="3673475" cy="3455988"/>
          </a:xfrm>
          <a:custGeom>
            <a:avLst/>
            <a:gdLst>
              <a:gd name="G0" fmla="+- 6401 0 0"/>
              <a:gd name="G1" fmla="+- 21600 0 6401"/>
              <a:gd name="G2" fmla="+- 21600 0 640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401" y="10800"/>
                </a:moveTo>
                <a:cubicBezTo>
                  <a:pt x="6401" y="13230"/>
                  <a:pt x="8370" y="15199"/>
                  <a:pt x="10800" y="15199"/>
                </a:cubicBezTo>
                <a:cubicBezTo>
                  <a:pt x="13230" y="15199"/>
                  <a:pt x="15199" y="13230"/>
                  <a:pt x="15199" y="10800"/>
                </a:cubicBezTo>
                <a:cubicBezTo>
                  <a:pt x="15199" y="8370"/>
                  <a:pt x="13230" y="6401"/>
                  <a:pt x="10800" y="6401"/>
                </a:cubicBezTo>
                <a:cubicBezTo>
                  <a:pt x="8370" y="6401"/>
                  <a:pt x="6401" y="8370"/>
                  <a:pt x="6401" y="10800"/>
                </a:cubicBezTo>
                <a:close/>
              </a:path>
            </a:pathLst>
          </a:cu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itchFamily="34" charset="-120"/>
              <a:ea typeface="微軟正黑體" pitchFamily="34" charset="-120"/>
            </a:endParaRPr>
          </a:p>
        </p:txBody>
      </p:sp>
      <p:sp>
        <p:nvSpPr>
          <p:cNvPr id="6151" name="Text Box 7"/>
          <p:cNvSpPr txBox="1">
            <a:spLocks noChangeArrowheads="1"/>
          </p:cNvSpPr>
          <p:nvPr/>
        </p:nvSpPr>
        <p:spPr bwMode="auto">
          <a:xfrm>
            <a:off x="2268538" y="2708275"/>
            <a:ext cx="15843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a:latin typeface="微軟正黑體" pitchFamily="34" charset="-120"/>
                <a:ea typeface="微軟正黑體" pitchFamily="34" charset="-120"/>
              </a:rPr>
              <a:t>LOG</a:t>
            </a:r>
            <a:r>
              <a:rPr lang="zh-TW" altLang="en-US" sz="2400" b="1">
                <a:latin typeface="微軟正黑體" pitchFamily="34" charset="-120"/>
                <a:ea typeface="微軟正黑體" pitchFamily="34" charset="-120"/>
              </a:rPr>
              <a:t>來源</a:t>
            </a:r>
          </a:p>
        </p:txBody>
      </p:sp>
      <p:sp>
        <p:nvSpPr>
          <p:cNvPr id="6152" name="Text Box 8"/>
          <p:cNvSpPr txBox="1">
            <a:spLocks noChangeArrowheads="1"/>
          </p:cNvSpPr>
          <p:nvPr/>
        </p:nvSpPr>
        <p:spPr bwMode="auto">
          <a:xfrm>
            <a:off x="1555254" y="1516856"/>
            <a:ext cx="461665" cy="1516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b="1">
                <a:latin typeface="微軟正黑體" pitchFamily="34" charset="-120"/>
                <a:ea typeface="微軟正黑體" pitchFamily="34" charset="-120"/>
              </a:rPr>
              <a:t>資</a:t>
            </a:r>
            <a:r>
              <a:rPr lang="zh-TW" altLang="en-US" b="1" smtClean="0">
                <a:latin typeface="微軟正黑體" pitchFamily="34" charset="-120"/>
                <a:ea typeface="微軟正黑體" pitchFamily="34" charset="-120"/>
              </a:rPr>
              <a:t>安網路設備</a:t>
            </a:r>
            <a:endParaRPr lang="zh-TW" altLang="en-US" b="1" dirty="0">
              <a:latin typeface="微軟正黑體" pitchFamily="34" charset="-120"/>
              <a:ea typeface="微軟正黑體" pitchFamily="34" charset="-120"/>
            </a:endParaRPr>
          </a:p>
        </p:txBody>
      </p:sp>
      <p:sp>
        <p:nvSpPr>
          <p:cNvPr id="6153" name="Text Box 9"/>
          <p:cNvSpPr txBox="1">
            <a:spLocks noChangeArrowheads="1"/>
          </p:cNvSpPr>
          <p:nvPr/>
        </p:nvSpPr>
        <p:spPr bwMode="auto">
          <a:xfrm>
            <a:off x="3589319" y="2264971"/>
            <a:ext cx="136995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b="1" dirty="0">
                <a:latin typeface="微軟正黑體" pitchFamily="34" charset="-120"/>
                <a:ea typeface="微軟正黑體" pitchFamily="34" charset="-120"/>
              </a:rPr>
              <a:t>APT</a:t>
            </a:r>
            <a:r>
              <a:rPr lang="zh-TW" altLang="en-US" b="1" dirty="0">
                <a:latin typeface="微軟正黑體" pitchFamily="34" charset="-120"/>
                <a:ea typeface="微軟正黑體" pitchFamily="34" charset="-120"/>
              </a:rPr>
              <a:t>防護</a:t>
            </a:r>
          </a:p>
        </p:txBody>
      </p:sp>
      <p:sp>
        <p:nvSpPr>
          <p:cNvPr id="6154" name="Text Box 10"/>
          <p:cNvSpPr txBox="1">
            <a:spLocks noChangeArrowheads="1"/>
          </p:cNvSpPr>
          <p:nvPr/>
        </p:nvSpPr>
        <p:spPr bwMode="auto">
          <a:xfrm>
            <a:off x="6921181" y="3999009"/>
            <a:ext cx="1149271"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buFontTx/>
              <a:buChar char="•"/>
            </a:pPr>
            <a:r>
              <a:rPr lang="zh-TW" altLang="en-US" sz="2400" b="1" dirty="0">
                <a:latin typeface="微軟正黑體" pitchFamily="34" charset="-120"/>
                <a:ea typeface="微軟正黑體" pitchFamily="34" charset="-120"/>
              </a:rPr>
              <a:t>威脅</a:t>
            </a:r>
          </a:p>
          <a:p>
            <a:pPr>
              <a:spcBef>
                <a:spcPts val="0"/>
              </a:spcBef>
              <a:buFontTx/>
              <a:buChar char="•"/>
            </a:pPr>
            <a:r>
              <a:rPr lang="zh-TW" altLang="en-US" sz="2400" b="1" dirty="0">
                <a:latin typeface="微軟正黑體" pitchFamily="34" charset="-120"/>
                <a:ea typeface="微軟正黑體" pitchFamily="34" charset="-120"/>
              </a:rPr>
              <a:t>風險</a:t>
            </a:r>
          </a:p>
          <a:p>
            <a:pPr>
              <a:spcBef>
                <a:spcPts val="0"/>
              </a:spcBef>
              <a:buFontTx/>
              <a:buChar char="•"/>
            </a:pPr>
            <a:r>
              <a:rPr lang="zh-TW" altLang="en-US" sz="2400" b="1" dirty="0">
                <a:latin typeface="微軟正黑體" pitchFamily="34" charset="-120"/>
                <a:ea typeface="微軟正黑體" pitchFamily="34" charset="-120"/>
              </a:rPr>
              <a:t>事件</a:t>
            </a:r>
          </a:p>
        </p:txBody>
      </p:sp>
      <p:sp>
        <p:nvSpPr>
          <p:cNvPr id="6155" name="Text Box 11"/>
          <p:cNvSpPr txBox="1">
            <a:spLocks noChangeArrowheads="1"/>
          </p:cNvSpPr>
          <p:nvPr/>
        </p:nvSpPr>
        <p:spPr bwMode="auto">
          <a:xfrm>
            <a:off x="2249273" y="1316807"/>
            <a:ext cx="461665" cy="1008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b="1" dirty="0">
                <a:latin typeface="微軟正黑體" pitchFamily="34" charset="-120"/>
                <a:ea typeface="微軟正黑體" pitchFamily="34" charset="-120"/>
              </a:rPr>
              <a:t>防毒軟體</a:t>
            </a:r>
          </a:p>
        </p:txBody>
      </p:sp>
      <p:sp>
        <p:nvSpPr>
          <p:cNvPr id="6157" name="Text Box 13"/>
          <p:cNvSpPr txBox="1">
            <a:spLocks noChangeArrowheads="1"/>
          </p:cNvSpPr>
          <p:nvPr/>
        </p:nvSpPr>
        <p:spPr bwMode="auto">
          <a:xfrm>
            <a:off x="1583951" y="3433614"/>
            <a:ext cx="108108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dirty="0">
                <a:latin typeface="微軟正黑體" pitchFamily="34" charset="-120"/>
                <a:ea typeface="微軟正黑體" pitchFamily="34" charset="-120"/>
              </a:rPr>
              <a:t>資源管理系統</a:t>
            </a:r>
          </a:p>
        </p:txBody>
      </p:sp>
      <p:sp>
        <p:nvSpPr>
          <p:cNvPr id="6159" name="Text Box 15"/>
          <p:cNvSpPr txBox="1">
            <a:spLocks noChangeArrowheads="1"/>
          </p:cNvSpPr>
          <p:nvPr/>
        </p:nvSpPr>
        <p:spPr bwMode="auto">
          <a:xfrm>
            <a:off x="3492500" y="3429000"/>
            <a:ext cx="10810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b="1" dirty="0">
                <a:latin typeface="微軟正黑體" pitchFamily="34" charset="-120"/>
                <a:ea typeface="微軟正黑體" pitchFamily="34" charset="-120"/>
              </a:rPr>
              <a:t>IPS</a:t>
            </a:r>
            <a:r>
              <a:rPr lang="zh-TW" altLang="en-US" b="1" dirty="0">
                <a:latin typeface="微軟正黑體" pitchFamily="34" charset="-120"/>
                <a:ea typeface="微軟正黑體" pitchFamily="34" charset="-120"/>
              </a:rPr>
              <a:t>防護</a:t>
            </a:r>
          </a:p>
        </p:txBody>
      </p:sp>
      <p:sp>
        <p:nvSpPr>
          <p:cNvPr id="6160" name="Text Box 16"/>
          <p:cNvSpPr txBox="1">
            <a:spLocks noChangeArrowheads="1"/>
          </p:cNvSpPr>
          <p:nvPr/>
        </p:nvSpPr>
        <p:spPr bwMode="auto">
          <a:xfrm>
            <a:off x="2771775" y="3860800"/>
            <a:ext cx="122396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b="1" dirty="0" smtClean="0">
                <a:latin typeface="微軟正黑體" pitchFamily="34" charset="-120"/>
                <a:ea typeface="微軟正黑體" pitchFamily="34" charset="-120"/>
              </a:rPr>
              <a:t>AP/DB Log</a:t>
            </a:r>
            <a:endParaRPr lang="zh-TW" altLang="en-US" b="1" dirty="0">
              <a:latin typeface="微軟正黑體" pitchFamily="34" charset="-120"/>
              <a:ea typeface="微軟正黑體" pitchFamily="34" charset="-120"/>
            </a:endParaRPr>
          </a:p>
        </p:txBody>
      </p:sp>
      <p:sp>
        <p:nvSpPr>
          <p:cNvPr id="6162" name="AutoShape 18"/>
          <p:cNvSpPr>
            <a:spLocks noChangeArrowheads="1"/>
          </p:cNvSpPr>
          <p:nvPr/>
        </p:nvSpPr>
        <p:spPr bwMode="auto">
          <a:xfrm>
            <a:off x="179388" y="2781300"/>
            <a:ext cx="1511300" cy="576263"/>
          </a:xfrm>
          <a:prstGeom prst="rightArrow">
            <a:avLst>
              <a:gd name="adj1" fmla="val 50000"/>
              <a:gd name="adj2" fmla="val 6556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itchFamily="34" charset="-120"/>
              <a:ea typeface="微軟正黑體" pitchFamily="34" charset="-120"/>
            </a:endParaRPr>
          </a:p>
        </p:txBody>
      </p:sp>
      <p:sp>
        <p:nvSpPr>
          <p:cNvPr id="6163" name="Text Box 19"/>
          <p:cNvSpPr txBox="1">
            <a:spLocks noChangeArrowheads="1"/>
          </p:cNvSpPr>
          <p:nvPr/>
        </p:nvSpPr>
        <p:spPr bwMode="auto">
          <a:xfrm>
            <a:off x="179388" y="2924175"/>
            <a:ext cx="15843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600" b="1">
                <a:latin typeface="微軟正黑體" pitchFamily="34" charset="-120"/>
                <a:ea typeface="微軟正黑體" pitchFamily="34" charset="-120"/>
              </a:rPr>
              <a:t>資安事件</a:t>
            </a:r>
            <a:r>
              <a:rPr lang="en-US" altLang="zh-TW" sz="1600" b="1">
                <a:latin typeface="微軟正黑體" pitchFamily="34" charset="-120"/>
                <a:ea typeface="微軟正黑體" pitchFamily="34" charset="-120"/>
              </a:rPr>
              <a:t>Log </a:t>
            </a:r>
          </a:p>
        </p:txBody>
      </p:sp>
      <p:sp>
        <p:nvSpPr>
          <p:cNvPr id="6165" name="AutoShape 21"/>
          <p:cNvSpPr>
            <a:spLocks noChangeArrowheads="1"/>
          </p:cNvSpPr>
          <p:nvPr/>
        </p:nvSpPr>
        <p:spPr bwMode="auto">
          <a:xfrm>
            <a:off x="3851275" y="2781300"/>
            <a:ext cx="1511300" cy="576263"/>
          </a:xfrm>
          <a:prstGeom prst="rightArrow">
            <a:avLst>
              <a:gd name="adj1" fmla="val 50000"/>
              <a:gd name="adj2" fmla="val 6556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itchFamily="34" charset="-120"/>
              <a:ea typeface="微軟正黑體" pitchFamily="34" charset="-120"/>
            </a:endParaRPr>
          </a:p>
        </p:txBody>
      </p:sp>
      <p:sp>
        <p:nvSpPr>
          <p:cNvPr id="6166" name="AutoShape 22"/>
          <p:cNvSpPr>
            <a:spLocks noChangeArrowheads="1"/>
          </p:cNvSpPr>
          <p:nvPr/>
        </p:nvSpPr>
        <p:spPr bwMode="auto">
          <a:xfrm>
            <a:off x="5364163" y="2492375"/>
            <a:ext cx="1082675" cy="1082675"/>
          </a:xfrm>
          <a:prstGeom prst="can">
            <a:avLst>
              <a:gd name="adj" fmla="val 27593"/>
            </a:avLst>
          </a:prstGeom>
          <a:solidFill>
            <a:srgbClr val="FFFF00"/>
          </a:solidFill>
          <a:ln w="9525">
            <a:solidFill>
              <a:schemeClr val="tx1"/>
            </a:solid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6158" name="Text Box 14"/>
          <p:cNvSpPr txBox="1">
            <a:spLocks noChangeArrowheads="1"/>
          </p:cNvSpPr>
          <p:nvPr/>
        </p:nvSpPr>
        <p:spPr bwMode="auto">
          <a:xfrm>
            <a:off x="5307239" y="2781300"/>
            <a:ext cx="1223963" cy="10618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b="1" dirty="0">
                <a:latin typeface="微軟正黑體" pitchFamily="34" charset="-120"/>
                <a:ea typeface="微軟正黑體" pitchFamily="34" charset="-120"/>
              </a:rPr>
              <a:t>SMART SOC</a:t>
            </a:r>
          </a:p>
          <a:p>
            <a:pPr algn="ctr">
              <a:spcBef>
                <a:spcPct val="50000"/>
              </a:spcBef>
            </a:pPr>
            <a:r>
              <a:rPr lang="en-US" altLang="zh-TW" b="1" dirty="0">
                <a:latin typeface="微軟正黑體" pitchFamily="34" charset="-120"/>
                <a:ea typeface="微軟正黑體" pitchFamily="34" charset="-120"/>
              </a:rPr>
              <a:t>SIEM</a:t>
            </a:r>
          </a:p>
        </p:txBody>
      </p:sp>
      <p:sp>
        <p:nvSpPr>
          <p:cNvPr id="6167" name="AutoShape 23"/>
          <p:cNvSpPr>
            <a:spLocks noChangeArrowheads="1"/>
          </p:cNvSpPr>
          <p:nvPr/>
        </p:nvSpPr>
        <p:spPr bwMode="auto">
          <a:xfrm>
            <a:off x="6445250" y="2852738"/>
            <a:ext cx="412493" cy="472281"/>
          </a:xfrm>
          <a:prstGeom prst="rightArrow">
            <a:avLst>
              <a:gd name="adj1" fmla="val 50000"/>
              <a:gd name="adj2" fmla="val 3324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itchFamily="34" charset="-120"/>
              <a:ea typeface="微軟正黑體" pitchFamily="34" charset="-120"/>
            </a:endParaRPr>
          </a:p>
        </p:txBody>
      </p:sp>
      <p:sp>
        <p:nvSpPr>
          <p:cNvPr id="6170" name="AutoShape 26"/>
          <p:cNvSpPr>
            <a:spLocks noChangeArrowheads="1"/>
          </p:cNvSpPr>
          <p:nvPr/>
        </p:nvSpPr>
        <p:spPr bwMode="auto">
          <a:xfrm rot="-1437587">
            <a:off x="7956550" y="2565400"/>
            <a:ext cx="863600" cy="144463"/>
          </a:xfrm>
          <a:prstGeom prst="rightArrow">
            <a:avLst>
              <a:gd name="adj1" fmla="val 50000"/>
              <a:gd name="adj2" fmla="val 1494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itchFamily="34" charset="-120"/>
              <a:ea typeface="微軟正黑體" pitchFamily="34" charset="-120"/>
            </a:endParaRPr>
          </a:p>
        </p:txBody>
      </p:sp>
      <p:sp>
        <p:nvSpPr>
          <p:cNvPr id="6172" name="AutoShape 28"/>
          <p:cNvSpPr>
            <a:spLocks noChangeArrowheads="1"/>
          </p:cNvSpPr>
          <p:nvPr/>
        </p:nvSpPr>
        <p:spPr bwMode="auto">
          <a:xfrm>
            <a:off x="8027988" y="2924175"/>
            <a:ext cx="863600" cy="144463"/>
          </a:xfrm>
          <a:prstGeom prst="rightArrow">
            <a:avLst>
              <a:gd name="adj1" fmla="val 50000"/>
              <a:gd name="adj2" fmla="val 1494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itchFamily="34" charset="-120"/>
              <a:ea typeface="微軟正黑體" pitchFamily="34" charset="-120"/>
            </a:endParaRPr>
          </a:p>
        </p:txBody>
      </p:sp>
      <p:sp>
        <p:nvSpPr>
          <p:cNvPr id="6174" name="AutoShape 30"/>
          <p:cNvSpPr>
            <a:spLocks noChangeArrowheads="1"/>
          </p:cNvSpPr>
          <p:nvPr/>
        </p:nvSpPr>
        <p:spPr bwMode="auto">
          <a:xfrm rot="1666761">
            <a:off x="7956550" y="3357563"/>
            <a:ext cx="863600" cy="144462"/>
          </a:xfrm>
          <a:prstGeom prst="rightArrow">
            <a:avLst>
              <a:gd name="adj1" fmla="val 50000"/>
              <a:gd name="adj2" fmla="val 14945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itchFamily="34" charset="-120"/>
              <a:ea typeface="微軟正黑體" pitchFamily="34" charset="-120"/>
            </a:endParaRPr>
          </a:p>
        </p:txBody>
      </p:sp>
      <p:sp>
        <p:nvSpPr>
          <p:cNvPr id="6176" name="Text Box 32"/>
          <p:cNvSpPr txBox="1">
            <a:spLocks noChangeArrowheads="1"/>
          </p:cNvSpPr>
          <p:nvPr/>
        </p:nvSpPr>
        <p:spPr bwMode="auto">
          <a:xfrm>
            <a:off x="7885113" y="2276475"/>
            <a:ext cx="6477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latin typeface="微軟正黑體" pitchFamily="34" charset="-120"/>
                <a:ea typeface="微軟正黑體" pitchFamily="34" charset="-120"/>
              </a:rPr>
              <a:t>通報</a:t>
            </a:r>
          </a:p>
        </p:txBody>
      </p:sp>
      <p:sp>
        <p:nvSpPr>
          <p:cNvPr id="6177" name="Text Box 33"/>
          <p:cNvSpPr txBox="1">
            <a:spLocks noChangeArrowheads="1"/>
          </p:cNvSpPr>
          <p:nvPr/>
        </p:nvSpPr>
        <p:spPr bwMode="auto">
          <a:xfrm>
            <a:off x="8316913" y="3141663"/>
            <a:ext cx="6477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dirty="0" smtClean="0">
                <a:latin typeface="微軟正黑體" pitchFamily="34" charset="-120"/>
                <a:ea typeface="微軟正黑體" pitchFamily="34" charset="-120"/>
              </a:rPr>
              <a:t>回覆</a:t>
            </a:r>
            <a:endParaRPr lang="zh-TW" altLang="en-US" b="1" dirty="0">
              <a:latin typeface="微軟正黑體" pitchFamily="34" charset="-120"/>
              <a:ea typeface="微軟正黑體" pitchFamily="34" charset="-120"/>
            </a:endParaRPr>
          </a:p>
        </p:txBody>
      </p:sp>
      <p:sp>
        <p:nvSpPr>
          <p:cNvPr id="6178" name="Text Box 34"/>
          <p:cNvSpPr txBox="1">
            <a:spLocks noChangeArrowheads="1"/>
          </p:cNvSpPr>
          <p:nvPr/>
        </p:nvSpPr>
        <p:spPr bwMode="auto">
          <a:xfrm>
            <a:off x="8316913" y="2636838"/>
            <a:ext cx="6477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dirty="0" smtClean="0">
                <a:latin typeface="微軟正黑體" pitchFamily="34" charset="-120"/>
                <a:ea typeface="微軟正黑體" pitchFamily="34" charset="-120"/>
              </a:rPr>
              <a:t>簽核</a:t>
            </a:r>
            <a:endParaRPr lang="zh-TW" altLang="en-US" b="1" dirty="0">
              <a:latin typeface="微軟正黑體" pitchFamily="34" charset="-120"/>
              <a:ea typeface="微軟正黑體" pitchFamily="34" charset="-120"/>
            </a:endParaRPr>
          </a:p>
        </p:txBody>
      </p:sp>
      <p:sp>
        <p:nvSpPr>
          <p:cNvPr id="6179" name="Text Box 35"/>
          <p:cNvSpPr txBox="1">
            <a:spLocks noChangeArrowheads="1"/>
          </p:cNvSpPr>
          <p:nvPr/>
        </p:nvSpPr>
        <p:spPr bwMode="auto">
          <a:xfrm>
            <a:off x="4949369" y="3731984"/>
            <a:ext cx="19997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b="1" dirty="0" smtClean="0">
                <a:solidFill>
                  <a:srgbClr val="CC0000"/>
                </a:solidFill>
                <a:latin typeface="微軟正黑體" pitchFamily="34" charset="-120"/>
                <a:ea typeface="微軟正黑體" pitchFamily="34" charset="-120"/>
              </a:rPr>
              <a:t>CORRELATION</a:t>
            </a:r>
            <a:endParaRPr lang="en-US" altLang="zh-TW" b="1" dirty="0">
              <a:solidFill>
                <a:srgbClr val="CC0000"/>
              </a:solidFill>
              <a:latin typeface="微軟正黑體" pitchFamily="34" charset="-120"/>
              <a:ea typeface="微軟正黑體" pitchFamily="34" charset="-120"/>
            </a:endParaRPr>
          </a:p>
        </p:txBody>
      </p:sp>
      <p:sp>
        <p:nvSpPr>
          <p:cNvPr id="25" name="Text Box 15"/>
          <p:cNvSpPr txBox="1">
            <a:spLocks noChangeArrowheads="1"/>
          </p:cNvSpPr>
          <p:nvPr/>
        </p:nvSpPr>
        <p:spPr bwMode="auto">
          <a:xfrm>
            <a:off x="2843212" y="1516856"/>
            <a:ext cx="108108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b="1" dirty="0" smtClean="0">
                <a:latin typeface="微軟正黑體" pitchFamily="34" charset="-120"/>
                <a:ea typeface="微軟正黑體" pitchFamily="34" charset="-120"/>
              </a:rPr>
              <a:t>OS</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Log</a:t>
            </a:r>
            <a:endParaRPr lang="zh-TW" altLang="en-US" b="1" dirty="0">
              <a:latin typeface="微軟正黑體" pitchFamily="34" charset="-120"/>
              <a:ea typeface="微軟正黑體" pitchFamily="34" charset="-120"/>
            </a:endParaRPr>
          </a:p>
        </p:txBody>
      </p:sp>
      <p:pic>
        <p:nvPicPr>
          <p:cNvPr id="1026" name="Picture 2" descr="https://encrypted-tbn3.gstatic.com/images?q=tbn:ANd9GcQhf1IyDx_mQ4KgHsoVMLmsq_9CqGXoDshUKTdlBoiI28e1A58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67982" y="2442978"/>
            <a:ext cx="1104667" cy="105631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矩形 1"/>
          <p:cNvSpPr/>
          <p:nvPr/>
        </p:nvSpPr>
        <p:spPr>
          <a:xfrm>
            <a:off x="6758868" y="3513753"/>
            <a:ext cx="1395426" cy="461665"/>
          </a:xfrm>
          <a:prstGeom prst="rect">
            <a:avLst/>
          </a:prstGeom>
          <a:solidFill>
            <a:srgbClr val="EE893E"/>
          </a:solidFill>
          <a:scene3d>
            <a:camera prst="orthographicFront"/>
            <a:lightRig rig="threePt" dir="t"/>
          </a:scene3d>
          <a:sp3d>
            <a:bevelT w="165100" prst="coolSlant"/>
          </a:sp3d>
        </p:spPr>
        <p:txBody>
          <a:bodyPr wrap="square" lIns="91440" tIns="45720" rIns="91440" bIns="45720">
            <a:spAutoFit/>
          </a:bodyPr>
          <a:lstStyle/>
          <a:p>
            <a:pPr algn="ctr"/>
            <a:r>
              <a:rPr lang="en-US" altLang="zh-TW"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軟正黑體" pitchFamily="34" charset="-120"/>
                <a:ea typeface="微軟正黑體" pitchFamily="34" charset="-120"/>
              </a:rPr>
              <a:t>ISTMS</a:t>
            </a:r>
            <a:endParaRPr lang="zh-TW" alt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軟正黑體" pitchFamily="34" charset="-120"/>
              <a:ea typeface="微軟正黑體" pitchFamily="34" charset="-120"/>
            </a:endParaRPr>
          </a:p>
        </p:txBody>
      </p:sp>
    </p:spTree>
    <p:extLst>
      <p:ext uri="{BB962C8B-B14F-4D97-AF65-F5344CB8AC3E}">
        <p14:creationId xmlns="" xmlns:p14="http://schemas.microsoft.com/office/powerpoint/2010/main" val="39600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additive="base">
                                        <p:cTn id="7" dur="500" fill="hold"/>
                                        <p:tgtEl>
                                          <p:spTgt spid="6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5">
                                            <p:txEl>
                                              <p:pRg st="0" end="0"/>
                                            </p:txEl>
                                          </p:spTgt>
                                        </p:tgtEl>
                                        <p:attrNameLst>
                                          <p:attrName>style.visibility</p:attrName>
                                        </p:attrNameLst>
                                      </p:cBhvr>
                                      <p:to>
                                        <p:strVal val="visible"/>
                                      </p:to>
                                    </p:set>
                                    <p:anim calcmode="lin" valueType="num">
                                      <p:cBhvr additive="base">
                                        <p:cTn id="13" dur="500" fill="hold"/>
                                        <p:tgtEl>
                                          <p:spTgt spid="61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3">
                                            <p:txEl>
                                              <p:pRg st="0" end="0"/>
                                            </p:txEl>
                                          </p:spTgt>
                                        </p:tgtEl>
                                        <p:attrNameLst>
                                          <p:attrName>style.visibility</p:attrName>
                                        </p:attrNameLst>
                                      </p:cBhvr>
                                      <p:to>
                                        <p:strVal val="visible"/>
                                      </p:to>
                                    </p:set>
                                    <p:anim calcmode="lin" valueType="num">
                                      <p:cBhvr additive="base">
                                        <p:cTn id="25" dur="500" fill="hold"/>
                                        <p:tgtEl>
                                          <p:spTgt spid="615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59">
                                            <p:txEl>
                                              <p:pRg st="0" end="0"/>
                                            </p:txEl>
                                          </p:spTgt>
                                        </p:tgtEl>
                                        <p:attrNameLst>
                                          <p:attrName>style.visibility</p:attrName>
                                        </p:attrNameLst>
                                      </p:cBhvr>
                                      <p:to>
                                        <p:strVal val="visible"/>
                                      </p:to>
                                    </p:set>
                                    <p:anim calcmode="lin" valueType="num">
                                      <p:cBhvr additive="base">
                                        <p:cTn id="31" dur="500" fill="hold"/>
                                        <p:tgtEl>
                                          <p:spTgt spid="615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60">
                                            <p:txEl>
                                              <p:pRg st="0" end="0"/>
                                            </p:txEl>
                                          </p:spTgt>
                                        </p:tgtEl>
                                        <p:attrNameLst>
                                          <p:attrName>style.visibility</p:attrName>
                                        </p:attrNameLst>
                                      </p:cBhvr>
                                      <p:to>
                                        <p:strVal val="visible"/>
                                      </p:to>
                                    </p:set>
                                    <p:anim calcmode="lin" valueType="num">
                                      <p:cBhvr additive="base">
                                        <p:cTn id="37" dur="500" fill="hold"/>
                                        <p:tgtEl>
                                          <p:spTgt spid="616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57">
                                            <p:txEl>
                                              <p:pRg st="0" end="0"/>
                                            </p:txEl>
                                          </p:spTgt>
                                        </p:tgtEl>
                                        <p:attrNameLst>
                                          <p:attrName>style.visibility</p:attrName>
                                        </p:attrNameLst>
                                      </p:cBhvr>
                                      <p:to>
                                        <p:strVal val="visible"/>
                                      </p:to>
                                    </p:set>
                                    <p:anim calcmode="lin" valueType="num">
                                      <p:cBhvr additive="base">
                                        <p:cTn id="43" dur="500" fill="hold"/>
                                        <p:tgtEl>
                                          <p:spTgt spid="615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6162"/>
                                        </p:tgtEl>
                                        <p:attrNameLst>
                                          <p:attrName>style.visibility</p:attrName>
                                        </p:attrNameLst>
                                      </p:cBhvr>
                                      <p:to>
                                        <p:strVal val="visible"/>
                                      </p:to>
                                    </p:set>
                                    <p:animEffect transition="in" filter="circle(in)">
                                      <p:cBhvr>
                                        <p:cTn id="49" dur="2000"/>
                                        <p:tgtEl>
                                          <p:spTgt spid="616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6163"/>
                                        </p:tgtEl>
                                        <p:attrNameLst>
                                          <p:attrName>style.visibility</p:attrName>
                                        </p:attrNameLst>
                                      </p:cBhvr>
                                      <p:to>
                                        <p:strVal val="visible"/>
                                      </p:to>
                                    </p:set>
                                    <p:animEffect transition="in" filter="circle(in)">
                                      <p:cBhvr>
                                        <p:cTn id="52" dur="2000"/>
                                        <p:tgtEl>
                                          <p:spTgt spid="6163"/>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6165"/>
                                        </p:tgtEl>
                                        <p:attrNameLst>
                                          <p:attrName>style.visibility</p:attrName>
                                        </p:attrNameLst>
                                      </p:cBhvr>
                                      <p:to>
                                        <p:strVal val="visible"/>
                                      </p:to>
                                    </p:set>
                                    <p:animEffect transition="in" filter="wheel(1)">
                                      <p:cBhvr>
                                        <p:cTn id="57" dur="2000"/>
                                        <p:tgtEl>
                                          <p:spTgt spid="6165"/>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6158"/>
                                        </p:tgtEl>
                                        <p:attrNameLst>
                                          <p:attrName>style.visibility</p:attrName>
                                        </p:attrNameLst>
                                      </p:cBhvr>
                                      <p:to>
                                        <p:strVal val="visible"/>
                                      </p:to>
                                    </p:set>
                                    <p:animEffect transition="in" filter="wheel(1)">
                                      <p:cBhvr>
                                        <p:cTn id="60" dur="2000"/>
                                        <p:tgtEl>
                                          <p:spTgt spid="6158"/>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6166"/>
                                        </p:tgtEl>
                                        <p:attrNameLst>
                                          <p:attrName>style.visibility</p:attrName>
                                        </p:attrNameLst>
                                      </p:cBhvr>
                                      <p:to>
                                        <p:strVal val="visible"/>
                                      </p:to>
                                    </p:set>
                                    <p:animEffect transition="in" filter="wheel(1)">
                                      <p:cBhvr>
                                        <p:cTn id="63" dur="2000"/>
                                        <p:tgtEl>
                                          <p:spTgt spid="6166"/>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6179"/>
                                        </p:tgtEl>
                                        <p:attrNameLst>
                                          <p:attrName>style.visibility</p:attrName>
                                        </p:attrNameLst>
                                      </p:cBhvr>
                                      <p:to>
                                        <p:strVal val="visible"/>
                                      </p:to>
                                    </p:set>
                                    <p:animEffect transition="in" filter="wheel(1)">
                                      <p:cBhvr>
                                        <p:cTn id="66" dur="2000"/>
                                        <p:tgtEl>
                                          <p:spTgt spid="617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6154"/>
                                        </p:tgtEl>
                                        <p:attrNameLst>
                                          <p:attrName>style.visibility</p:attrName>
                                        </p:attrNameLst>
                                      </p:cBhvr>
                                      <p:to>
                                        <p:strVal val="visible"/>
                                      </p:to>
                                    </p:set>
                                    <p:animEffect transition="in" filter="circle(in)">
                                      <p:cBhvr>
                                        <p:cTn id="71" dur="2000"/>
                                        <p:tgtEl>
                                          <p:spTgt spid="6154"/>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6167"/>
                                        </p:tgtEl>
                                        <p:attrNameLst>
                                          <p:attrName>style.visibility</p:attrName>
                                        </p:attrNameLst>
                                      </p:cBhvr>
                                      <p:to>
                                        <p:strVal val="visible"/>
                                      </p:to>
                                    </p:set>
                                    <p:animEffect transition="in" filter="circle(in)">
                                      <p:cBhvr>
                                        <p:cTn id="74" dur="2000"/>
                                        <p:tgtEl>
                                          <p:spTgt spid="6167"/>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6170"/>
                                        </p:tgtEl>
                                        <p:attrNameLst>
                                          <p:attrName>style.visibility</p:attrName>
                                        </p:attrNameLst>
                                      </p:cBhvr>
                                      <p:to>
                                        <p:strVal val="visible"/>
                                      </p:to>
                                    </p:set>
                                    <p:animEffect transition="in" filter="circle(in)">
                                      <p:cBhvr>
                                        <p:cTn id="77" dur="2000"/>
                                        <p:tgtEl>
                                          <p:spTgt spid="6170"/>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6172"/>
                                        </p:tgtEl>
                                        <p:attrNameLst>
                                          <p:attrName>style.visibility</p:attrName>
                                        </p:attrNameLst>
                                      </p:cBhvr>
                                      <p:to>
                                        <p:strVal val="visible"/>
                                      </p:to>
                                    </p:set>
                                    <p:animEffect transition="in" filter="circle(in)">
                                      <p:cBhvr>
                                        <p:cTn id="80" dur="2000"/>
                                        <p:tgtEl>
                                          <p:spTgt spid="6172"/>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6174"/>
                                        </p:tgtEl>
                                        <p:attrNameLst>
                                          <p:attrName>style.visibility</p:attrName>
                                        </p:attrNameLst>
                                      </p:cBhvr>
                                      <p:to>
                                        <p:strVal val="visible"/>
                                      </p:to>
                                    </p:set>
                                    <p:animEffect transition="in" filter="circle(in)">
                                      <p:cBhvr>
                                        <p:cTn id="83" dur="2000"/>
                                        <p:tgtEl>
                                          <p:spTgt spid="6174"/>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6176"/>
                                        </p:tgtEl>
                                        <p:attrNameLst>
                                          <p:attrName>style.visibility</p:attrName>
                                        </p:attrNameLst>
                                      </p:cBhvr>
                                      <p:to>
                                        <p:strVal val="visible"/>
                                      </p:to>
                                    </p:set>
                                    <p:animEffect transition="in" filter="circle(in)">
                                      <p:cBhvr>
                                        <p:cTn id="86" dur="2000"/>
                                        <p:tgtEl>
                                          <p:spTgt spid="6176"/>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6177"/>
                                        </p:tgtEl>
                                        <p:attrNameLst>
                                          <p:attrName>style.visibility</p:attrName>
                                        </p:attrNameLst>
                                      </p:cBhvr>
                                      <p:to>
                                        <p:strVal val="visible"/>
                                      </p:to>
                                    </p:set>
                                    <p:animEffect transition="in" filter="circle(in)">
                                      <p:cBhvr>
                                        <p:cTn id="89" dur="2000"/>
                                        <p:tgtEl>
                                          <p:spTgt spid="6177"/>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6178"/>
                                        </p:tgtEl>
                                        <p:attrNameLst>
                                          <p:attrName>style.visibility</p:attrName>
                                        </p:attrNameLst>
                                      </p:cBhvr>
                                      <p:to>
                                        <p:strVal val="visible"/>
                                      </p:to>
                                    </p:set>
                                    <p:animEffect transition="in" filter="circle(in)">
                                      <p:cBhvr>
                                        <p:cTn id="92" dur="2000"/>
                                        <p:tgtEl>
                                          <p:spTgt spid="6178"/>
                                        </p:tgtEl>
                                      </p:cBhvr>
                                    </p:animEffect>
                                  </p:childTnLst>
                                </p:cTn>
                              </p:par>
                              <p:par>
                                <p:cTn id="93" presetID="6" presetClass="entr" presetSubtype="16" fill="hold" nodeType="withEffect">
                                  <p:stCondLst>
                                    <p:cond delay="0"/>
                                  </p:stCondLst>
                                  <p:childTnLst>
                                    <p:set>
                                      <p:cBhvr>
                                        <p:cTn id="94" dur="1" fill="hold">
                                          <p:stCondLst>
                                            <p:cond delay="0"/>
                                          </p:stCondLst>
                                        </p:cTn>
                                        <p:tgtEl>
                                          <p:spTgt spid="1026"/>
                                        </p:tgtEl>
                                        <p:attrNameLst>
                                          <p:attrName>style.visibility</p:attrName>
                                        </p:attrNameLst>
                                      </p:cBhvr>
                                      <p:to>
                                        <p:strVal val="visible"/>
                                      </p:to>
                                    </p:set>
                                    <p:animEffect transition="in" filter="circle(in)">
                                      <p:cBhvr>
                                        <p:cTn id="95" dur="2000"/>
                                        <p:tgtEl>
                                          <p:spTgt spid="1026"/>
                                        </p:tgtEl>
                                      </p:cBhvr>
                                    </p:animEffect>
                                  </p:childTnLst>
                                </p:cTn>
                              </p:par>
                              <p:par>
                                <p:cTn id="96" presetID="6" presetClass="entr" presetSubtype="16" fill="hold" grpId="0" nodeType="with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circle(in)">
                                      <p:cBhvr>
                                        <p:cTn id="9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62" grpId="0" animBg="1"/>
      <p:bldP spid="6163" grpId="0"/>
      <p:bldP spid="6165" grpId="0" animBg="1"/>
      <p:bldP spid="6166" grpId="0" animBg="1"/>
      <p:bldP spid="6158" grpId="0"/>
      <p:bldP spid="6167" grpId="0" animBg="1"/>
      <p:bldP spid="6170" grpId="0" animBg="1"/>
      <p:bldP spid="6172" grpId="0" animBg="1"/>
      <p:bldP spid="6174" grpId="0" animBg="1"/>
      <p:bldP spid="6176" grpId="0"/>
      <p:bldP spid="6177" grpId="0"/>
      <p:bldP spid="6178" grpId="0"/>
      <p:bldP spid="617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行動裝置應用資料外洩 管控困難</a:t>
            </a:r>
            <a:endParaRPr lang="zh-TW" altLang="en-US" sz="3600" dirty="0"/>
          </a:p>
        </p:txBody>
      </p:sp>
      <p:sp>
        <p:nvSpPr>
          <p:cNvPr id="3" name="內容版面配置區 2"/>
          <p:cNvSpPr>
            <a:spLocks noGrp="1"/>
          </p:cNvSpPr>
          <p:nvPr>
            <p:ph idx="1"/>
          </p:nvPr>
        </p:nvSpPr>
        <p:spPr>
          <a:xfrm>
            <a:off x="336554" y="1182461"/>
            <a:ext cx="8135938" cy="4752975"/>
          </a:xfrm>
        </p:spPr>
        <p:txBody>
          <a:bodyPr/>
          <a:lstStyle/>
          <a:p>
            <a:r>
              <a:rPr lang="en-US" altLang="zh-TW" b="1" dirty="0" err="1" smtClean="0">
                <a:solidFill>
                  <a:srgbClr val="000000"/>
                </a:solidFill>
              </a:rPr>
              <a:t>Ponemon</a:t>
            </a:r>
            <a:r>
              <a:rPr lang="en-US" altLang="zh-TW" b="1" dirty="0" smtClean="0">
                <a:solidFill>
                  <a:srgbClr val="000000"/>
                </a:solidFill>
              </a:rPr>
              <a:t> Institute</a:t>
            </a:r>
            <a:r>
              <a:rPr lang="zh-TW" altLang="en-US" b="1" dirty="0" smtClean="0">
                <a:solidFill>
                  <a:srgbClr val="000000"/>
                </a:solidFill>
              </a:rPr>
              <a:t>的網路調查發現</a:t>
            </a:r>
            <a:r>
              <a:rPr lang="en-US" altLang="zh-TW" b="1" dirty="0" smtClean="0">
                <a:solidFill>
                  <a:srgbClr val="000000"/>
                </a:solidFill>
              </a:rPr>
              <a:t>51%</a:t>
            </a:r>
            <a:r>
              <a:rPr lang="zh-TW" altLang="en-US" b="1" dirty="0" smtClean="0">
                <a:solidFill>
                  <a:srgbClr val="000000"/>
                </a:solidFill>
              </a:rPr>
              <a:t>企業組織因行動裝置造成</a:t>
            </a:r>
            <a:r>
              <a:rPr lang="zh-TW" altLang="en-US" b="1" dirty="0" smtClean="0">
                <a:solidFill>
                  <a:srgbClr val="FF0000"/>
                </a:solidFill>
              </a:rPr>
              <a:t>資料外洩</a:t>
            </a:r>
            <a:r>
              <a:rPr lang="zh-TW" altLang="en-US" b="1" dirty="0" smtClean="0">
                <a:solidFill>
                  <a:srgbClr val="000000"/>
                </a:solidFill>
              </a:rPr>
              <a:t>，</a:t>
            </a:r>
            <a:r>
              <a:rPr lang="en-US" altLang="zh-TW" b="1" dirty="0" smtClean="0">
                <a:solidFill>
                  <a:srgbClr val="000000"/>
                </a:solidFill>
              </a:rPr>
              <a:t>59%</a:t>
            </a:r>
            <a:r>
              <a:rPr lang="zh-TW" altLang="en-US" b="1" dirty="0" smtClean="0">
                <a:solidFill>
                  <a:srgbClr val="000000"/>
                </a:solidFill>
              </a:rPr>
              <a:t>員工</a:t>
            </a:r>
            <a:r>
              <a:rPr lang="zh-TW" altLang="en-US" b="1" dirty="0" smtClean="0">
                <a:solidFill>
                  <a:srgbClr val="FF0000"/>
                </a:solidFill>
              </a:rPr>
              <a:t>迴避安全管控</a:t>
            </a:r>
            <a:endParaRPr lang="en-US" altLang="zh-TW" b="1" dirty="0" smtClean="0">
              <a:solidFill>
                <a:srgbClr val="FF0000"/>
              </a:solidFill>
            </a:endParaRPr>
          </a:p>
          <a:p>
            <a:pPr lvl="1"/>
            <a:r>
              <a:rPr lang="en-US" altLang="zh-TW" dirty="0" smtClean="0">
                <a:hlinkClick r:id="rId3"/>
              </a:rPr>
              <a:t>http://www.ithome.com.tw/node/72490</a:t>
            </a:r>
            <a:endParaRPr lang="en-US" altLang="zh-TW" dirty="0" smtClean="0"/>
          </a:p>
          <a:p>
            <a:pPr lvl="1">
              <a:buNone/>
            </a:pPr>
            <a:endParaRPr lang="en-US" altLang="zh-TW" dirty="0" smtClean="0"/>
          </a:p>
          <a:p>
            <a:r>
              <a:rPr lang="en-US" altLang="zh-TW" b="1" dirty="0" smtClean="0"/>
              <a:t>Checkpoint 2013</a:t>
            </a:r>
            <a:r>
              <a:rPr lang="zh-TW" altLang="en-US" b="1" dirty="0" smtClean="0"/>
              <a:t>年的報告指出 </a:t>
            </a:r>
            <a:r>
              <a:rPr lang="en-US" altLang="zh-TW" b="1" dirty="0" smtClean="0"/>
              <a:t>93%</a:t>
            </a:r>
            <a:r>
              <a:rPr lang="zh-TW" altLang="en-US" b="1" dirty="0" err="1" smtClean="0"/>
              <a:t>的企業可支援員工透過行動裝置連入內部網站，但在過去一年間</a:t>
            </a:r>
            <a:r>
              <a:rPr lang="zh-TW" altLang="en-US" dirty="0" err="1" smtClean="0"/>
              <a:t>，</a:t>
            </a:r>
            <a:r>
              <a:rPr lang="en-US" altLang="zh-TW" b="1" dirty="0" err="1" smtClean="0">
                <a:solidFill>
                  <a:srgbClr val="FF0000"/>
                </a:solidFill>
              </a:rPr>
              <a:t>79%</a:t>
            </a:r>
            <a:r>
              <a:rPr lang="zh-TW" altLang="en-US" b="1" dirty="0" smtClean="0">
                <a:solidFill>
                  <a:srgbClr val="FF0000"/>
                </a:solidFill>
              </a:rPr>
              <a:t>的企業曾遭遇行動安全事件</a:t>
            </a:r>
            <a:r>
              <a:rPr lang="zh-TW" altLang="en-US" b="1" dirty="0" smtClean="0"/>
              <a:t>。 </a:t>
            </a:r>
            <a:endParaRPr lang="en-US" altLang="zh-TW" b="1" dirty="0" err="1" smtClean="0"/>
          </a:p>
          <a:p>
            <a:pPr lvl="1"/>
            <a:r>
              <a:rPr lang="en-US" altLang="zh-TW" dirty="0" smtClean="0">
                <a:hlinkClick r:id="rId3"/>
              </a:rPr>
              <a:t>http://www.informationsecurity.com.tw/article/article_detail.aspx?aid=7516</a:t>
            </a:r>
            <a:endParaRPr lang="zh-TW" altLang="en-US" dirty="0" smtClean="0">
              <a:hlinkClick r:id="rId3"/>
            </a:endParaRPr>
          </a:p>
        </p:txBody>
      </p:sp>
      <p:pic>
        <p:nvPicPr>
          <p:cNvPr id="4" name="圖片 3" descr="byod.jpg"/>
          <p:cNvPicPr>
            <a:picLocks noChangeAspect="1"/>
          </p:cNvPicPr>
          <p:nvPr/>
        </p:nvPicPr>
        <p:blipFill>
          <a:blip r:embed="rId4" cstate="print"/>
          <a:stretch>
            <a:fillRect/>
          </a:stretch>
        </p:blipFill>
        <p:spPr>
          <a:xfrm>
            <a:off x="5631543" y="4596210"/>
            <a:ext cx="2249713" cy="16254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26102" y="1344620"/>
            <a:ext cx="8135938" cy="3415971"/>
          </a:xfrm>
        </p:spPr>
        <p:txBody>
          <a:bodyPr/>
          <a:lstStyle/>
          <a:p>
            <a:r>
              <a:rPr lang="en-US" altLang="zh-TW" sz="2800" dirty="0" err="1" smtClean="0"/>
              <a:t>Fortinet</a:t>
            </a:r>
            <a:r>
              <a:rPr lang="zh-TW" altLang="en-US" sz="2800" dirty="0" smtClean="0"/>
              <a:t>公佈</a:t>
            </a:r>
            <a:r>
              <a:rPr lang="en-US" altLang="zh-TW" sz="2800" dirty="0" smtClean="0"/>
              <a:t>2013</a:t>
            </a:r>
            <a:r>
              <a:rPr lang="zh-TW" altLang="en-US" sz="2800" dirty="0"/>
              <a:t>全年的網路威脅報告。報告中</a:t>
            </a:r>
            <a:r>
              <a:rPr lang="zh-TW" altLang="en-US" sz="2800" dirty="0" smtClean="0"/>
              <a:t>指出</a:t>
            </a:r>
            <a:r>
              <a:rPr lang="en-US" altLang="zh-TW" sz="2800" dirty="0" smtClean="0"/>
              <a:t>96.5%</a:t>
            </a:r>
            <a:r>
              <a:rPr lang="zh-TW" altLang="en-US" sz="2800" dirty="0" smtClean="0"/>
              <a:t>行動惡意軟體鎖定</a:t>
            </a:r>
            <a:r>
              <a:rPr lang="en-US" altLang="zh-TW" sz="2800" dirty="0" smtClean="0">
                <a:solidFill>
                  <a:srgbClr val="FF0000"/>
                </a:solidFill>
              </a:rPr>
              <a:t>Android</a:t>
            </a:r>
            <a:r>
              <a:rPr lang="zh-TW" altLang="en-US" sz="2800" dirty="0" smtClean="0"/>
              <a:t>平台</a:t>
            </a:r>
            <a:endParaRPr lang="en-US" altLang="zh-TW" sz="2800" dirty="0" smtClean="0"/>
          </a:p>
          <a:p>
            <a:pPr lvl="1"/>
            <a:r>
              <a:rPr lang="en-US" altLang="zh-TW" sz="1600" dirty="0" smtClean="0"/>
              <a:t>http://www.fortinet.com/press_releases/2014/fortiguard-quarterly-labs-reports.html</a:t>
            </a:r>
            <a:endParaRPr lang="en-US" altLang="zh-TW" sz="2600" dirty="0" smtClean="0"/>
          </a:p>
          <a:p>
            <a:r>
              <a:rPr lang="zh-TW" altLang="en-US" sz="2800" dirty="0" smtClean="0"/>
              <a:t>趨勢科於</a:t>
            </a:r>
            <a:r>
              <a:rPr lang="en-US" altLang="zh-TW" sz="2800" dirty="0" smtClean="0"/>
              <a:t>4</a:t>
            </a:r>
            <a:r>
              <a:rPr lang="zh-TW" altLang="en-US" sz="2800" dirty="0" smtClean="0"/>
              <a:t>月公布，惡意</a:t>
            </a:r>
            <a:r>
              <a:rPr lang="en-US" altLang="zh-TW" sz="2800" dirty="0" smtClean="0"/>
              <a:t>app </a:t>
            </a:r>
            <a:r>
              <a:rPr lang="zh-TW" altLang="en-US" sz="2800" dirty="0" smtClean="0"/>
              <a:t>程式突破</a:t>
            </a:r>
            <a:r>
              <a:rPr lang="en-US" altLang="zh-TW" sz="2800" dirty="0" smtClean="0">
                <a:solidFill>
                  <a:srgbClr val="FF0000"/>
                </a:solidFill>
              </a:rPr>
              <a:t>200</a:t>
            </a:r>
            <a:r>
              <a:rPr lang="zh-TW" altLang="en-US" sz="2800" dirty="0" smtClean="0">
                <a:solidFill>
                  <a:srgbClr val="FF0000"/>
                </a:solidFill>
              </a:rPr>
              <a:t>萬</a:t>
            </a:r>
            <a:r>
              <a:rPr lang="zh-TW" altLang="en-US" sz="2800" dirty="0" smtClean="0"/>
              <a:t>支大關，是半年前數量的</a:t>
            </a:r>
            <a:r>
              <a:rPr lang="en-US" altLang="zh-TW" sz="2800" dirty="0" smtClean="0">
                <a:solidFill>
                  <a:srgbClr val="FF0000"/>
                </a:solidFill>
              </a:rPr>
              <a:t>2</a:t>
            </a:r>
            <a:r>
              <a:rPr lang="zh-TW" altLang="en-US" sz="2800" dirty="0" smtClean="0"/>
              <a:t>倍！</a:t>
            </a:r>
            <a:endParaRPr lang="en-US" altLang="zh-TW" sz="2800" dirty="0" smtClean="0"/>
          </a:p>
          <a:p>
            <a:endParaRPr lang="en-US" altLang="zh-TW" sz="2400" b="0" dirty="0" smtClean="0"/>
          </a:p>
        </p:txBody>
      </p:sp>
      <p:sp>
        <p:nvSpPr>
          <p:cNvPr id="3" name="標題 2"/>
          <p:cNvSpPr>
            <a:spLocks noGrp="1"/>
          </p:cNvSpPr>
          <p:nvPr>
            <p:ph type="title"/>
          </p:nvPr>
        </p:nvSpPr>
        <p:spPr/>
        <p:txBody>
          <a:bodyPr/>
          <a:lstStyle/>
          <a:p>
            <a:r>
              <a:rPr lang="zh-TW" altLang="en-US" sz="3600" dirty="0" smtClean="0"/>
              <a:t>行動裝置惡意程式氾濫</a:t>
            </a:r>
            <a:endParaRPr lang="zh-TW" altLang="en-US" sz="3600" dirty="0"/>
          </a:p>
        </p:txBody>
      </p:sp>
      <p:pic>
        <p:nvPicPr>
          <p:cNvPr id="196610" name="Picture 2" descr="http://blog.trendmicro.com.tw/wp-content/uploads/2013/09/android-robo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8646" y="5241058"/>
            <a:ext cx="1054292" cy="94661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blog.trendmicro.com.tw/wp-content/uploads/2014/04/android-ap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35699" y="3846286"/>
            <a:ext cx="6253673" cy="24192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11535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bwMode="auto">
          <a:xfrm>
            <a:off x="398032" y="3668374"/>
            <a:ext cx="8380207" cy="2151530"/>
          </a:xfrm>
          <a:prstGeom prst="roundRect">
            <a:avLst/>
          </a:prstGeom>
          <a:solidFill>
            <a:srgbClr val="FFFFCC"/>
          </a:solidFill>
          <a:ln w="9525" cap="flat" cmpd="sng" algn="ctr">
            <a:noFill/>
            <a:prstDash val="solid"/>
            <a:round/>
            <a:headEnd type="none" w="med" len="med"/>
            <a:tailEnd type="none" w="med" len="med"/>
          </a:ln>
          <a:effectLst>
            <a:glow rad="139700">
              <a:srgbClr val="FFC000">
                <a:alpha val="40000"/>
              </a:srgbClr>
            </a:glow>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TW" altLang="en-US" sz="2000" b="1" dirty="0" smtClean="0">
                <a:latin typeface="微軟正黑體" pitchFamily="34" charset="-120"/>
                <a:ea typeface="微軟正黑體" pitchFamily="34" charset="-120"/>
              </a:rPr>
              <a:t>知</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名</a:t>
            </a: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app</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在近年來都被發現過嚴重漏洞</a:t>
            </a:r>
          </a:p>
        </p:txBody>
      </p:sp>
      <p:sp>
        <p:nvSpPr>
          <p:cNvPr id="2" name="標題 1"/>
          <p:cNvSpPr>
            <a:spLocks noGrp="1"/>
          </p:cNvSpPr>
          <p:nvPr>
            <p:ph type="title"/>
          </p:nvPr>
        </p:nvSpPr>
        <p:spPr/>
        <p:txBody>
          <a:bodyPr/>
          <a:lstStyle/>
          <a:p>
            <a:r>
              <a:rPr lang="zh-TW" altLang="en-US" sz="3600" dirty="0" smtClean="0"/>
              <a:t>行動應用程式普遍存在安全漏洞</a:t>
            </a:r>
            <a:endParaRPr lang="zh-TW" altLang="en-US" sz="3600" dirty="0"/>
          </a:p>
        </p:txBody>
      </p:sp>
      <p:sp>
        <p:nvSpPr>
          <p:cNvPr id="3" name="內容版面配置區 2"/>
          <p:cNvSpPr>
            <a:spLocks noGrp="1"/>
          </p:cNvSpPr>
          <p:nvPr>
            <p:ph idx="1"/>
          </p:nvPr>
        </p:nvSpPr>
        <p:spPr>
          <a:xfrm>
            <a:off x="539750" y="1591294"/>
            <a:ext cx="8135938" cy="1754334"/>
          </a:xfrm>
        </p:spPr>
        <p:txBody>
          <a:bodyPr/>
          <a:lstStyle/>
          <a:p>
            <a:r>
              <a:rPr lang="en-US" altLang="zh-TW" sz="2800" dirty="0" smtClean="0"/>
              <a:t>HP</a:t>
            </a:r>
            <a:r>
              <a:rPr lang="zh-TW" altLang="en-US" sz="2800" dirty="0" smtClean="0"/>
              <a:t>研究發現</a:t>
            </a:r>
            <a:r>
              <a:rPr lang="en-US" altLang="zh-TW" sz="2800" dirty="0" smtClean="0"/>
              <a:t>10</a:t>
            </a:r>
            <a:r>
              <a:rPr lang="zh-TW" altLang="en-US" sz="2800" dirty="0" smtClean="0"/>
              <a:t>個 </a:t>
            </a:r>
            <a:r>
              <a:rPr lang="en-US" altLang="zh-TW" sz="2800" dirty="0" smtClean="0"/>
              <a:t>app</a:t>
            </a:r>
            <a:r>
              <a:rPr lang="zh-TW" altLang="en-US" sz="2800" dirty="0" smtClean="0"/>
              <a:t>中</a:t>
            </a:r>
            <a:r>
              <a:rPr lang="en-US" altLang="zh-TW" sz="2800" dirty="0" smtClean="0"/>
              <a:t>9</a:t>
            </a:r>
            <a:r>
              <a:rPr lang="zh-TW" altLang="en-US" sz="2800" dirty="0" smtClean="0"/>
              <a:t>個存在安全漏洞</a:t>
            </a:r>
            <a:endParaRPr lang="en-US" altLang="zh-TW" sz="2800" dirty="0" smtClean="0"/>
          </a:p>
          <a:p>
            <a:pPr lvl="1"/>
            <a:r>
              <a:rPr lang="en-US" altLang="zh-TW" dirty="0" smtClean="0"/>
              <a:t>http://www.zdnet.com/hp-research-finds-vulnerabilities-in-9-of-10-mobile-apps-7000023324/</a:t>
            </a:r>
            <a:endParaRPr lang="zh-TW" altLang="en-US" dirty="0"/>
          </a:p>
        </p:txBody>
      </p:sp>
      <p:pic>
        <p:nvPicPr>
          <p:cNvPr id="29698" name="Picture 2" descr="http://www.rainyfrog.com/wp-content/uploads/2014/04/Facebook-Icon-1021x1024.png"/>
          <p:cNvPicPr>
            <a:picLocks noChangeAspect="1" noChangeArrowheads="1"/>
          </p:cNvPicPr>
          <p:nvPr/>
        </p:nvPicPr>
        <p:blipFill>
          <a:blip r:embed="rId2" cstate="print"/>
          <a:srcRect/>
          <a:stretch>
            <a:fillRect/>
          </a:stretch>
        </p:blipFill>
        <p:spPr bwMode="auto">
          <a:xfrm>
            <a:off x="3348232" y="4432167"/>
            <a:ext cx="879541" cy="882125"/>
          </a:xfrm>
          <a:prstGeom prst="rect">
            <a:avLst/>
          </a:prstGeom>
          <a:noFill/>
        </p:spPr>
      </p:pic>
      <p:pic>
        <p:nvPicPr>
          <p:cNvPr id="29700" name="Picture 4" descr="http://rickmcnary.me/wp-content/uploads/2013/11/Evernote-icon.png"/>
          <p:cNvPicPr>
            <a:picLocks noChangeAspect="1" noChangeArrowheads="1"/>
          </p:cNvPicPr>
          <p:nvPr/>
        </p:nvPicPr>
        <p:blipFill>
          <a:blip r:embed="rId3" cstate="print"/>
          <a:srcRect/>
          <a:stretch>
            <a:fillRect/>
          </a:stretch>
        </p:blipFill>
        <p:spPr bwMode="auto">
          <a:xfrm>
            <a:off x="4716856" y="4432172"/>
            <a:ext cx="877138" cy="877138"/>
          </a:xfrm>
          <a:prstGeom prst="rect">
            <a:avLst/>
          </a:prstGeom>
          <a:noFill/>
        </p:spPr>
      </p:pic>
      <p:sp>
        <p:nvSpPr>
          <p:cNvPr id="29702" name="AutoShape 6" descr="data:image/jpeg;base64,/9j/4AAQSkZJRgABAQAAAQABAAD/2wCEAAkGBxAQEBAPEBIQDxAPEA8PEBANDw8PEA8PFBQWFhQRFBQYHCggGBolHRYWITEhJSkrLi4wGB8zODMsNygtOisBCgoKDg0OGhAQGi0dIB0sLCwsLCwsLCwsLC4tLCwsLCwsLCw3LSwsLCwsLCwsLCwsLCwsLCwsLCwsLCwsLCwsLP/AABEIAMwAzAMBEQACEQEDEQH/xAAbAAEAAgMBAQAAAAAAAAAAAAAAAgMBBgcFBP/EAEYQAAEDAQMEDQkGBQUBAAAAAAEAAgMRBBIhBQYx0QcTIiMyQVFhcXOBkrIXM0JSVHKRobEUJFNik8FDgoOiwhYlNGOzFf/EABsBAQADAQEBAQAAAAAAAAAAAAABAgUDBAYH/8QANhEAAgECAgYJAwQCAwEAAAAAAAECAxEEBRIhMTNRcRMVMkFSkaGxwSJhgSM0QtEUcoLh8fD/2gAMAwEAAhEDEQA/AO4oAgCAIAgCAIAgCAIAgCAIAgCAIAgCAIAgCAIAgCAIAgCAIAgCAIAgCAIAgCAIAgCAIAgCAIAgCAIAgCAIAgCAIAgCAID4rblBseA3TuTiHSsrH5rTw30r6pcOHM5TqKOo8ibKMrjwqDkbgvmq+bYqq+1orgtX/ZwdST7ynbXes7vOXieIrP8AnLzZFyqSd3E53ecnT1fHLzZzlJ9xETO9Z3edrU9PV8cvNlbviRdO4ek7vO1oq1Xxy82Vcmu8o+0Prw3992tX6ar45ebOem77SRncMb7++7Wo6er45ebJc2u8+aS1yeu8fzu1roq1Xxy82cZVJPvMC0v9d/fdrTp6vjfmyNOXFlMtsk0B7+m+7WrKtV8b82VdSXF+ZSLVJ+JJ+o/Wr9NV8T82V05cX5h1rkH8ST9R+tFWqv8Ak/NjpJcX5lJtcv4kn6j9at01TxPzZXpJ8X5j7XL+JJ+o/Wp6ar4n5sdJPi/MrdbZfxJP1H61ZVqnifmx0k+L8zH2yX8SX9R+tOmqeJ+bHST4vzJxZVtDODLIOl7nD4FXhia0XdTfn/ZKr1I7JM93JWeb2kNtDQ9vrsFHDnI0FaeHzaadqquuK2nto5hJaqms3Sy2lkrA+Nwc12IIW7TqRqRUou6ZqwnGavF3RarlggCAIAgPiyna9rbQcJ2jmHKsrNcf/i0rR7Utn2+5yqT0UeASviW23dnlIFQwyJKmxRsgUKkKqSGyBUlCl+lWRzZW41VrFHrK3KUUK3OVrEFJCkqQViCDlKIIFSCDirJEESpBElSCKkgiVJJ7GbOW3WaUBx3l5AeOT845wvbgcU8PPX2Xt/s9OFxDpS17Ht/s6aDXEYg4gjjC+qN8ygCAIAgNbylNeldzG6OgL4bNqzq4qXCOpfj/ALPFUleTPlqs0pcrfIlijkRvKStyL3pYhyKr6mxzuYMimw0ihzqlX2HJyuYQi5TM/kVkikpFNVaxW5glTYXKSVYpcxVBcreVZC5BWBFxREXIKwMVQECVYXMILnTczbYZbIyuJjJjPQ3R8qL6jLqunQV+7Ub2CqadJfbUe4vcesIAgCA1GY7p3vO+pX53iNdWf+z92Zz2lTnLjYq2QKIoyJdRTYhsiUKkCrFSlzlZI5t3K71TdaC53qsBcfgFeMJSdoq5Xa7LWfdDka1SaI9rB45XXT8NK0KOU4metxtzO0cLWl3W5n1MzSlPClY33WF31IXvhkcv5T9Dqsuk9si7/Rw/Hd2Rt1rr1HHxvyL9WrxehW/M4+jP3o9RUPI13T9CHlvCXofHaM07S3gujk7Sw/NeeeTVl2Wn6HGWX1VsaZ4ttsM8PnYpGD1rt5neGC8VTCVqXai0eSpRqQ7UWj5WuBXnORF6shcrKkGCpBAqQQUgwSpBvuxyd5mH/aPAFv5Ru5c/g2Ms7EufwbctY0ggCAIDTJ37p3vO+pX53XX6s/8AZ+7MuUtZXeXIrci6QIkQ5IrvKxS4vhLEXRSXlxDWguccGtaKk9i606cpvRirtnO7k7LWe3YM2i6jrQ4j/rjPyc7UvoMLki7VZ/hfL/o9tLBN66j/AAbDZbJHEKRsawflGJ6TxrdpUadJWgkj3wpxgrRVi9dS4QBAEAQGCFAPFypmxZ56kDaZPXioMedugrw4jL6NXXaz4o8lbBU6n2fFGlZYyJPZcXi/FXCVgNB7w9FYWJwFShr2riY9fC1KOt61xPLJC8SPPcgSrEBAmVOcrpEkaqQb/sbneZ+tHgC3co3cufwbGWdiXP4NvWsaYQBAEBosx3b/AH3+Ir8+rr9Wf+z92Y0n9TIucuJDdilxVkcmKoTcWeB8zxHGKuOkngsb6zl6cLhp156MP/CIwlVloxNxyTkqOzt3O6eeFI7hO5uYcy+vwmDp4eNo7e9mvQoRpLVt4noL2HoMqQEAQBAEAQBAEBB7QQQQCDgQRUEcihq+oho0TOjNba6z2YEs0yQjEsHG5nNzLCxuXKKc6X5X9GPi8Do/XT/K/o1QGuKxzLIucpSBWrEglCTftjXzM/WjwBb2U7uXP4NjLOxLn8G4rVNMIAgCA0O0uo5/vv8AEV+f1t7P/Z+7MSbs2UBy5NHK4eUQZUbxIa0Vc4hrQOMnQutOm5yUY7WU1ydl3m7ZHyc2zx3Ri92MjvWdqHEvssHhY4enorb3s26FFUo2W3vPQC9iO5JWJCAIAgCAIAgCAIDBUAgVDKnOs9MifZ37fEKQyuo9o0RynHsace1YGYYRQfSR2P0ZiY7DKD047H6M1tZhnkSpJIqQdA2NfMz9aPAFu5Tu5c/g2cs7EufwbitU0wgCAIDnU798k6x/iK+Crr9WfN+589N/U+bIFy5WK3K3SFTYo5M9zNGyXnvtDtDN7j96lXO+BA+K3snw611XyXyaGAp3bqPkjawt9GoTrQVOAGkniViSuzWmOQExvY8A0JY4OAPJgpUk9gTT2FykkqtFoZG29I5rG+s9waPiVDaWtkNpbSbHhwDmkEEVBBqCOWqElcFrjeXNY9jy3BwY5ri084GhE09hCknsLlJJTJa42uDHPY17uCxzmhzugKG0nYjSSdiU8zWNLnuaxo0ueQ0DtKNpbQ2ltPj/APuWT2iD9VmtV6WHFFekhxRZBlSzyOuxzRPcfRZI1x+AKKcXsYU4vYz6HKWSfJlCyNmjfC/gyNLTzchHQcVyqQU4uL2M51IKcXF95yGeJ0b3xPwfG90bulppX918tUpuEnF9x81OLhJxfcU1UECqA6DsZ+Zn64eALcyrdy5/Bs5X2Jc/g3JapphAEAQHNrUd3J1kniK+Erb2fN+585U7T5sqLqrnY5XuReaAnkCgG8ZBg2uzxN47ocfedifqvscJT6OjGP2N3Dx0KcUem1etHoPKztP3Kfna0GnGC4AhebHSaw82uBwxbaoysa5se0E0wGAMYqBgCQ7A0WZk8npyV9VjPyyT05L7G+VW+bJpOyRj9nBxG+Gh0VwxosbOJNKKX3MrNG7RR9ObLiMly0JF0Wm7Q8HAmg5NK64Kcv8ADbvsudMJJ/4rfC5pGSrY6yysmiwc3hDikYeE13LrWPhsTKlNT8zKoV5UpqS/J1rJtvZaImTRmrXivODoLTyEHBfVU6kakVKOxn0kKinFSjsZy7O3G3Whxxc2Rt13G261tKHiovm8dOX+RJ32Hz+Lm/8AIk77GbLsjmtnswOIL6kHQSGYE8ulaOaSapxt3v4PfmTfRx5mpZNzdntLS+GJr2g3SS6NuPQSsulhq1VXgrrmjNpYerVV4K/5PWyTmba2zxPcxsLWPa8vD4yQAa0Aaa46F68PgsRGom1a33Xweqhg66mm9VvudJJW4bTKnlVZRnN8+rMGWu+NE0bXHnc3ck/ILCzGFqmlxMXMIWqX4murwHhCA6DsZeZtHXDwBbuVbuXP4NnK+xLn8G5rUNQIAgCA5ja5N8k6yTxFfDVl+rLm/c+YqP63zZVeXOxQqtMu5I5RRWhH6kNLuOkwYNaORoHwC+xjsPo47D6GldUXR5Odp+5T9DPG1eXH/t58jz4zcSNd2Pzv8vVDxLNyjeS5Hgyzty5G91W9c2bml7Ix/wCP/U/xWNm/8PyZWaPs/kvzbP8Atc/RafCuuC/Zy/5F8J+0f5NJydZHTv2tmL7j3NHrFrb13pNFi0qUqj0Y7bexk0qbqPRjtPVzTy8bJNckJEErqPB/hyaA/wDYr35finSloS2P0Z7MDiejloS2P0Pizrf99tPHvg8LVwx2/mcMXv5c/g2fZEO8WX3j4AtHNN3Dn8GhmW7jz+DW8i50zWNjo4443hzr5L3OBrSlMBzLyYXGdDDRtc8mGxnQx0bXPZybn7K+WNksMYY9zWExvcXNLjQGhGK9tPMlKSi1a566eY6UkmtpvhK0jSKnlVZRmi7InDsx46TDsq0rJzLZEy8x/iahVZZmBCDoWxkd5tHXDwBbmVbuXP4NrK+xLn8G5rUNQIAgCA5ZajvknWSeIr4itvJc37ny1Tty5v3Ki5cylym0DcnoKlOzIOi5NtF+KN/rMYfkF9XTleKZ9FTleKZ9zXLumdUzy87T9yn6GeNq8+O/bz5HDGbiRrWYcoE0pJAG1DSQPSWdlWqcuR4Mtf1y5G8C0sOAe0nmcFuXNe5p+yMf+P8A1P8AFZGa/wAPyZeZ/wAfyX5tH/apui1eFdMH+0f/ACOmE/av/ka9mMfvsPuS/wDmV4cu38eT9jxYDfr8+x6OfeQrpNrjG4cd+aNDXHC/TkPHz9K9OYYbRfSx79v9nfH4bRfSR79v9mmucTiSScMSanAUHyAWZNuWtmc227s3vZDO8WX3j4AtfM93Hn8GtmO7jz+D4c0MjWS0QvfaBV4kLRvzo9zQcQIXPBYalUptzWu/E44PDUqkG5rv42NlsGbtgjkbJEwF7cW1mfJQ8t0mlV74YSjCWlFa19z3U8JRhLSitfNs9pzl6bnpKJHLm2UbNBz+nvTws9SN7j/M4U+iycwlrSMrHy1pGsLOM4ygOhbGPmbR1w8AW5lW7lz+DayvsS5/Bui1DUCAIAgOVWw75J1kniK+JrbyXN+58rVf1y5v3KVzOZF5QM2fM223oTETuoXFtPyHFp+o7Fv4KrpU0uBsYOppQtwNlY9e9M9qZ8mXrK6ezSxMpfc0XQTQEgg0rxVoq4iDqUpRW1lMRB1KUoraznxzctZwNnkPYNawlhcQtkWYqw1dbIsiM17XXCzyA1wODaHlrXBXjh8VwZZUMRfYzZ86cjWiWGzXBt0kLbslCLziQKuFdOIXvxtCpUhG2trae7GUKk4Rtra2n35DyXJHYXQSUbJIJqioNy+KAEjsXbDUZQoaEtrv6nXD0ZRoaEtTd/U8PNHIFpitQlmZtbImvFSWm+5zbou0OIxrVeXBYWpTq6Ulax5cHhqkKulJWsbvKxrmlrgHNcC1wOgg6QtVpNWZqNJqzOc5RzPtDZyyFhfC524kvNoxp4n1NQR81iVcBUU7QV0+8xqmCqKdoq64/wBmyZ55KlngiEI2x0TqloIBc0tpUV+i9+NoyqQSjrse3G0pVILRV7GkvzZth02aU9g1rMWGxC2RZmrD11siz6si5tWxtoieInwXXtc6RxDQGg4jTjUYUXehRxCqJtNHajRxCmnZo6W962GzXbPmlk41ykzm2ctyrbdvtEso4JdcZ7jMAe3E9qw8TPSqMxMRU05s+RcDgEB0PYw8zaOub4AtzKt3Ln8G1lfYlz+DdFqGoEAQBAcntZ3yXrJPEV8VW3kub9z5Sr25c37lRK5nMrcUIZOw242aZs3oGjJQPUJ4XZp+K9mEraErcT0YaroS5nQoZw4BwNQRUELcjK5tRlc+hki6pnRMsvK9y1xeS4M3kuSYLlIF5ALyAXkAqgMFyEXIOeobIbKJJFzbKNmq55ZZ2tm0RnfZqjD0I/Sd+w6V5MRW0YnjxFbRiaa1tAAOLBY5kmFICA6HsX+ZtHXN8AW3le7lzNrKuxLn8I3VahqBAEAQHJbad8l6yTxFfF1t5Lm/c+Tq9uXN+589VzOdwVAZW7HDiVkQehm/lk2YiCUnanGkTz6BP8Nx5OQ9i1MLib6maOGxHczdY5gcQtFSNBSLmyq6kXUiYkVtItpGb6m4uL6m5NxfS4uL6XFxfS4uNsS4uRdIo0irkUPlVHIq5Hj5ey0yzR3ji87ljBpc7kGtcalRRRwqVVFHP3Pe9zpZDekeauPE0cTRzBZFWo5u5k1Kjm7mVzKEVICgHRNi/wAzaOub4AtzK93LmbWVdiXP4Ruq1DUCAIAgOQ2x2+y9bL4yvjKy/UlzfufI1X+pLm/cqquZQg9yWBGqmwK5gC0ggEEY1UrU7hOzL8lZclstGvvSwcR0yRjk/MPmtCjie5nuo4m2pm55PyrFM0OjcHA8h+XMvdGaZ7o1Ez7BMuiZ00iQmU3J0jO3KbjSMiVTpE3M7apuTcbalyLkTKo0hpFbpVVsq5Hj5dy6yzNx3T3YMY3hOP7DnXKdRRRxnVUUaNNNJK8zTGrzoHoxt9VutZlWq5szKtVzYquByCAjVSSZQHQ9i7zNo65vgC3cr3cuZtZX2Jc/hG7LTNQIAgCA49bfOy9bL4yvja28lzfufIVd5Lm/cpDqrnYpcw5ARJUgg7QgK6qxJSIy11+Jzon8rDQHpGgrrCrKJ1hVlE9Ky50WiLCVm2gelEaO7p1r2QxKZ64Yk9eyZ3WZ+BfcPJICw/PBehVD0KqmerZ8pRv4L2u6CCrqaLqaPqEqtctcltim5NzBlS4uYMqhshs1zLucojJih3yX+1nO4/suFSqoo4VKyias0Oc4ySOL5HaXH6AcQ5ln1KjkzOqVHJljlzKIiEBlQCBViRVAdF2LvM2jrm+ALcyvdy5m1lfYlz+DdlpmoEAQBAcat799l62XxlfH1l+pLm/c+Qq7yXN+5895c7HOxl0oTRJI3wlhYw6QUUpE2KS8K1ibC+EsLFEj66FdIukVOaDpAPSFZNotcr2loxbVjhiHRktI7QrxnJFlOSN/yHaHPs0D3mrnM3R5SHFte2lVoRd4pmhF3imfdtim5a5TarcyNpc8hoGkk0ChysQ5WNQyrnHJPVkNY49Bk0PcPyjiHPpXnqVjzVK3cjzoWNaMO3lJ5SV4pNt6zxybZbeVbFbAuSwMVQCqAiSrFjFUB0bYsO82jrm+Bq28r3b5mzlfYlz+EbutM1AgCAIDidtO/TddL43L5KtvJc2fJVd5Lm/cpc5crHMipBm8osCpxqrIkipLFT3qyRZIwFIMOKEoqecCeZWJN9sdI4YWV4EUbe26CfmSve3bUaGxJcDysqZysjqyPfZORpwb7zuJUc7FJTsazaJ5JnX5nXuRg4DegcZ51wnUb2HnnNvYWNC4NnBklUgkChAUAIAgMFARKsSdH2KvM2nrm+Bq28s3b5m1lfYlz+EbwtI0wgCAIDi2XIjHabQw6RNIewuLh8ivlcRHRqyT4nyuIjo1ZL7s+EFcTiSJUEFZKsWFVAKnuV0ixBSSYc6ilK5KVyqqvYsSrgqkEJZ5ni66V5YMLoNKjkJGJXXpGdukYiaAKAUXNts5O7LGtUNkNkwVUqTCqQSUEBAEAQEXFARViTp2xfAW2WR5/iTEjoa1rfqCtzLY2pN8WbmWRtSb4s3JaJohAEAQHN9krJRZK21NG4kAZJT0ZBoJ6R9OdY2ZULSVRd+pmLmdBqSqLY9ppZKyzKIXksSZqoBW96skTYipJIPfTpUpXJSuVByvYvYkqkEXFWsSjIKgCqAmx6q0VaJhQQTaVBBJVICkGaoDBKAwgJ2eF0j2xsBc97g1rRxuKvGLk1FbWWjFyaitrO4ZFyeLNZ4oBjtbQCR6TtLj8ar6alTVOCiu4+no01TgoruPuXQ6BAEAQFFtsjJo3RSNDmPFHA/XpVZwU04vYys4KcXGWxnI85s2JrG4uxkgJ3MoHBHI/kPPoWBiMHKi7rWv/tp8/icHKi7rWuP9nhLyHjK3PU2LJGEBF7qKUiUikq5cwpJAelhYy5QEYCBklBAAQF7CqMoyYUEGQUBkqCDCAICyzwPkcGRtc97sGtYKkq0YuTtFXZaMXJ2irs6fmXml9l3+ejrQ4UAGIhadIB43cpW5g8H0X1S2+xuYPB9F9Utvsbcvee8IAgCAIAgMOaCCCAQcCDiCORAa7lLMmxTEm4YXHjgNwd3R8l5KmCoz12tyPJUwNGeu1uR5B2M4OK0T/CI/4rj1bT4s4dWQ8T9DHkzg9on7sWpOrafFkdWQ8T9CPkwg9on7sWpT1dT4st1bDxP0Hkvg9on7sWpOrocWOrYeJ+hE7F0HtE/di1Ker4cWT1dDxP0Hkts/tE/di1J/gQ4sdXQ8T9DI2LoPaJ+7FqTq+HFkdXQ8T9B5L4PaJ+7FqUdXw4sdWw8T9B5L4PaJ+7FqTq6nxY6th4n6EhsYwe0T92LUo6up8WR1ZDxP0M+TKD2ifuxak6tp8WOrIeJ+hIbGsHtE/di1KOrafFkdVw8T9B5NYPaJ+7FqTqynxY6rh4n6DybQ+0Td2LUnVlPiyOq4eJ+g8msHtE3di1J1ZT4snquHifoX2bY6srTV8k0nMSxo/tFVaOW0ltbZaOWUltbZsmTMkWezCkMbY64Egbp3S7SV7KdKFNWirHtp0YU1aKsfcuh0CAIAgCAIAgCAIAgCAIAgCAIAgCAIAgCAIAgCAIAgCAIAgCAIAgCAIAgCAIAgCAIAgCAIAgCAIAgCAIAgCAIAgCAIAg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9704" name="AutoShape 8" descr="data:image/jpeg;base64,/9j/4AAQSkZJRgABAQAAAQABAAD/2wCEAAkGBxAQEBAPEBIQDxAPEA8PEBANDw8PEA8PFBQWFhQRFBQYHCggGBolHRYWITEhJSkrLi4wGB8zODMsNygtOisBCgoKDg0OGhAQGi0dIB0sLCwsLCwsLCwsLC4tLCwsLCwsLCw3LSwsLCwsLCwsLCwsLCwsLCwsLCwsLCwsLCwsLP/AABEIAMwAzAMBEQACEQEDEQH/xAAbAAEAAgMBAQAAAAAAAAAAAAAAAgMBBgcFBP/EAEYQAAEDAQMEDQkGBQUBAAAAAAEAAgMRBBIhBQYx0QcTIiMyQVFhcXOBkrIXM0JSVHKRobEUJFNik8FDgoOiwhYlNGOzFf/EABsBAQADAQEBAQAAAAAAAAAAAAABAgUDBAYH/8QANhEAAgECAgYJAwQCAwEAAAAAAAECAxEEBRIhMTNRcRMVMkFSkaGxwSJhgSM0QtEUcoLh8fD/2gAMAwEAAhEDEQA/AO4oAgCAIAgCAIAgCAIAgCAIAgCAIAgCAIAgCAIAgCAIAgCAIAgCAIAgCAIAgCAIAgCAIAgCAIAgCAIAgCAIAgCAIAgCAID4rblBseA3TuTiHSsrH5rTw30r6pcOHM5TqKOo8ibKMrjwqDkbgvmq+bYqq+1orgtX/ZwdST7ynbXes7vOXieIrP8AnLzZFyqSd3E53ecnT1fHLzZzlJ9xETO9Z3edrU9PV8cvNlbviRdO4ek7vO1oq1Xxy82Vcmu8o+0Prw3992tX6ar45ebOem77SRncMb7++7Wo6er45ebJc2u8+aS1yeu8fzu1roq1Xxy82cZVJPvMC0v9d/fdrTp6vjfmyNOXFlMtsk0B7+m+7WrKtV8b82VdSXF+ZSLVJ+JJ+o/Wr9NV8T82V05cX5h1rkH8ST9R+tFWqv8Ak/NjpJcX5lJtcv4kn6j9at01TxPzZXpJ8X5j7XL+JJ+o/Wp6ar4n5sdJPi/MrdbZfxJP1H61ZVqnifmx0k+L8zH2yX8SX9R+tOmqeJ+bHST4vzJxZVtDODLIOl7nD4FXhia0XdTfn/ZKr1I7JM93JWeb2kNtDQ9vrsFHDnI0FaeHzaadqquuK2nto5hJaqms3Sy2lkrA+Nwc12IIW7TqRqRUou6ZqwnGavF3RarlggCAIAgPiyna9rbQcJ2jmHKsrNcf/i0rR7Utn2+5yqT0UeASviW23dnlIFQwyJKmxRsgUKkKqSGyBUlCl+lWRzZW41VrFHrK3KUUK3OVrEFJCkqQViCDlKIIFSCDirJEESpBElSCKkgiVJJ7GbOW3WaUBx3l5AeOT845wvbgcU8PPX2Xt/s9OFxDpS17Ht/s6aDXEYg4gjjC+qN8ygCAIAgNbylNeldzG6OgL4bNqzq4qXCOpfj/ALPFUleTPlqs0pcrfIlijkRvKStyL3pYhyKr6mxzuYMimw0ihzqlX2HJyuYQi5TM/kVkikpFNVaxW5glTYXKSVYpcxVBcreVZC5BWBFxREXIKwMVQECVYXMILnTczbYZbIyuJjJjPQ3R8qL6jLqunQV+7Ub2CqadJfbUe4vcesIAgCA1GY7p3vO+pX53iNdWf+z92Zz2lTnLjYq2QKIoyJdRTYhsiUKkCrFSlzlZI5t3K71TdaC53qsBcfgFeMJSdoq5Xa7LWfdDka1SaI9rB45XXT8NK0KOU4metxtzO0cLWl3W5n1MzSlPClY33WF31IXvhkcv5T9Dqsuk9si7/Rw/Hd2Rt1rr1HHxvyL9WrxehW/M4+jP3o9RUPI13T9CHlvCXofHaM07S3gujk7Sw/NeeeTVl2Wn6HGWX1VsaZ4ttsM8PnYpGD1rt5neGC8VTCVqXai0eSpRqQ7UWj5WuBXnORF6shcrKkGCpBAqQQUgwSpBvuxyd5mH/aPAFv5Ru5c/g2Ms7EufwbctY0ggCAIDTJ37p3vO+pX53XX6s/8AZ+7MuUtZXeXIrci6QIkQ5IrvKxS4vhLEXRSXlxDWguccGtaKk9i606cpvRirtnO7k7LWe3YM2i6jrQ4j/rjPyc7UvoMLki7VZ/hfL/o9tLBN66j/AAbDZbJHEKRsawflGJ6TxrdpUadJWgkj3wpxgrRVi9dS4QBAEAQGCFAPFypmxZ56kDaZPXioMedugrw4jL6NXXaz4o8lbBU6n2fFGlZYyJPZcXi/FXCVgNB7w9FYWJwFShr2riY9fC1KOt61xPLJC8SPPcgSrEBAmVOcrpEkaqQb/sbneZ+tHgC3co3cufwbGWdiXP4NvWsaYQBAEBosx3b/AH3+Ir8+rr9Wf+z92Y0n9TIucuJDdilxVkcmKoTcWeB8zxHGKuOkngsb6zl6cLhp156MP/CIwlVloxNxyTkqOzt3O6eeFI7hO5uYcy+vwmDp4eNo7e9mvQoRpLVt4noL2HoMqQEAQBAEAQBAEBB7QQQQCDgQRUEcihq+oho0TOjNba6z2YEs0yQjEsHG5nNzLCxuXKKc6X5X9GPi8Do/XT/K/o1QGuKxzLIucpSBWrEglCTftjXzM/WjwBb2U7uXP4NjLOxLn8G4rVNMIAgCA0O0uo5/vv8AEV+f1t7P/Z+7MSbs2UBy5NHK4eUQZUbxIa0Vc4hrQOMnQutOm5yUY7WU1ydl3m7ZHyc2zx3Ri92MjvWdqHEvssHhY4enorb3s26FFUo2W3vPQC9iO5JWJCAIAgCAIAgCAIDBUAgVDKnOs9MifZ37fEKQyuo9o0RynHsace1YGYYRQfSR2P0ZiY7DKD047H6M1tZhnkSpJIqQdA2NfMz9aPAFu5Tu5c/g2cs7EufwbitU0wgCAIDnU798k6x/iK+Crr9WfN+589N/U+bIFy5WK3K3SFTYo5M9zNGyXnvtDtDN7j96lXO+BA+K3snw611XyXyaGAp3bqPkjawt9GoTrQVOAGkniViSuzWmOQExvY8A0JY4OAPJgpUk9gTT2FykkqtFoZG29I5rG+s9waPiVDaWtkNpbSbHhwDmkEEVBBqCOWqElcFrjeXNY9jy3BwY5ri084GhE09hCknsLlJJTJa42uDHPY17uCxzmhzugKG0nYjSSdiU8zWNLnuaxo0ueQ0DtKNpbQ2ltPj/APuWT2iD9VmtV6WHFFekhxRZBlSzyOuxzRPcfRZI1x+AKKcXsYU4vYz6HKWSfJlCyNmjfC/gyNLTzchHQcVyqQU4uL2M51IKcXF95yGeJ0b3xPwfG90bulppX918tUpuEnF9x81OLhJxfcU1UECqA6DsZ+Zn64eALcyrdy5/Bs5X2Jc/g3JapphAEAQHNrUd3J1kniK+Erb2fN+585U7T5sqLqrnY5XuReaAnkCgG8ZBg2uzxN47ocfedifqvscJT6OjGP2N3Dx0KcUem1etHoPKztP3Kfna0GnGC4AhebHSaw82uBwxbaoysa5se0E0wGAMYqBgCQ7A0WZk8npyV9VjPyyT05L7G+VW+bJpOyRj9nBxG+Gh0VwxosbOJNKKX3MrNG7RR9ObLiMly0JF0Wm7Q8HAmg5NK64Kcv8ADbvsudMJJ/4rfC5pGSrY6yysmiwc3hDikYeE13LrWPhsTKlNT8zKoV5UpqS/J1rJtvZaImTRmrXivODoLTyEHBfVU6kakVKOxn0kKinFSjsZy7O3G3Whxxc2Rt13G261tKHiovm8dOX+RJ32Hz+Lm/8AIk77GbLsjmtnswOIL6kHQSGYE8ulaOaSapxt3v4PfmTfRx5mpZNzdntLS+GJr2g3SS6NuPQSsulhq1VXgrrmjNpYerVV4K/5PWyTmba2zxPcxsLWPa8vD4yQAa0Aaa46F68PgsRGom1a33Xweqhg66mm9VvudJJW4bTKnlVZRnN8+rMGWu+NE0bXHnc3ck/ILCzGFqmlxMXMIWqX4murwHhCA6DsZeZtHXDwBbuVbuXP4NnK+xLn8G5rUNQIAgCA5ja5N8k6yTxFfDVl+rLm/c+YqP63zZVeXOxQqtMu5I5RRWhH6kNLuOkwYNaORoHwC+xjsPo47D6GldUXR5Odp+5T9DPG1eXH/t58jz4zcSNd2Pzv8vVDxLNyjeS5Hgyzty5G91W9c2bml7Ix/wCP/U/xWNm/8PyZWaPs/kvzbP8Atc/RafCuuC/Zy/5F8J+0f5NJydZHTv2tmL7j3NHrFrb13pNFi0qUqj0Y7bexk0qbqPRjtPVzTy8bJNckJEErqPB/hyaA/wDYr35finSloS2P0Z7MDiejloS2P0Pizrf99tPHvg8LVwx2/mcMXv5c/g2fZEO8WX3j4AtHNN3Dn8GhmW7jz+DW8i50zWNjo4443hzr5L3OBrSlMBzLyYXGdDDRtc8mGxnQx0bXPZybn7K+WNksMYY9zWExvcXNLjQGhGK9tPMlKSi1a566eY6UkmtpvhK0jSKnlVZRmi7InDsx46TDsq0rJzLZEy8x/iahVZZmBCDoWxkd5tHXDwBbmVbuXP4NrK+xLn8G5rUNQIAgCA5ZajvknWSeIr4itvJc37ny1Tty5v3Ki5cylym0DcnoKlOzIOi5NtF+KN/rMYfkF9XTleKZ9FTleKZ9zXLumdUzy87T9yn6GeNq8+O/bz5HDGbiRrWYcoE0pJAG1DSQPSWdlWqcuR4Mtf1y5G8C0sOAe0nmcFuXNe5p+yMf+P8A1P8AFZGa/wAPyZeZ/wAfyX5tH/apui1eFdMH+0f/ACOmE/av/ka9mMfvsPuS/wDmV4cu38eT9jxYDfr8+x6OfeQrpNrjG4cd+aNDXHC/TkPHz9K9OYYbRfSx79v9nfH4bRfSR79v9mmucTiSScMSanAUHyAWZNuWtmc227s3vZDO8WX3j4AtfM93Hn8GtmO7jz+D4c0MjWS0QvfaBV4kLRvzo9zQcQIXPBYalUptzWu/E44PDUqkG5rv42NlsGbtgjkbJEwF7cW1mfJQ8t0mlV74YSjCWlFa19z3U8JRhLSitfNs9pzl6bnpKJHLm2UbNBz+nvTws9SN7j/M4U+iycwlrSMrHy1pGsLOM4ygOhbGPmbR1w8AW5lW7lz+DayvsS5/Bui1DUCAIAgOVWw75J1kniK+JrbyXN+58rVf1y5v3KVzOZF5QM2fM223oTETuoXFtPyHFp+o7Fv4KrpU0uBsYOppQtwNlY9e9M9qZ8mXrK6ezSxMpfc0XQTQEgg0rxVoq4iDqUpRW1lMRB1KUoraznxzctZwNnkPYNawlhcQtkWYqw1dbIsiM17XXCzyA1wODaHlrXBXjh8VwZZUMRfYzZ86cjWiWGzXBt0kLbslCLziQKuFdOIXvxtCpUhG2trae7GUKk4Rtra2n35DyXJHYXQSUbJIJqioNy+KAEjsXbDUZQoaEtrv6nXD0ZRoaEtTd/U8PNHIFpitQlmZtbImvFSWm+5zbou0OIxrVeXBYWpTq6Ulax5cHhqkKulJWsbvKxrmlrgHNcC1wOgg6QtVpNWZqNJqzOc5RzPtDZyyFhfC524kvNoxp4n1NQR81iVcBUU7QV0+8xqmCqKdoq64/wBmyZ55KlngiEI2x0TqloIBc0tpUV+i9+NoyqQSjrse3G0pVILRV7GkvzZth02aU9g1rMWGxC2RZmrD11siz6si5tWxtoieInwXXtc6RxDQGg4jTjUYUXehRxCqJtNHajRxCmnZo6W962GzXbPmlk41ykzm2ctyrbdvtEso4JdcZ7jMAe3E9qw8TPSqMxMRU05s+RcDgEB0PYw8zaOub4AtzKt3Ln8G1lfYlz+DdFqGoEAQBAcntZ3yXrJPEV8VW3kub9z5Sr25c37lRK5nMrcUIZOw242aZs3oGjJQPUJ4XZp+K9mEraErcT0YaroS5nQoZw4BwNQRUELcjK5tRlc+hki6pnRMsvK9y1xeS4M3kuSYLlIF5ALyAXkAqgMFyEXIOeobIbKJJFzbKNmq55ZZ2tm0RnfZqjD0I/Sd+w6V5MRW0YnjxFbRiaa1tAAOLBY5kmFICA6HsX+ZtHXN8AW3le7lzNrKuxLn8I3VahqBAEAQHJbad8l6yTxFfF1t5Lm/c+Tq9uXN+589VzOdwVAZW7HDiVkQehm/lk2YiCUnanGkTz6BP8Nx5OQ9i1MLib6maOGxHczdY5gcQtFSNBSLmyq6kXUiYkVtItpGb6m4uL6m5NxfS4uL6XFxfS4uNsS4uRdIo0irkUPlVHIq5Hj5ey0yzR3ji87ljBpc7kGtcalRRRwqVVFHP3Pe9zpZDekeauPE0cTRzBZFWo5u5k1Kjm7mVzKEVICgHRNi/wAzaOub4AtzK93LmbWVdiXP4Ruq1DUCAIAgOQ2x2+y9bL4yvjKy/UlzfufI1X+pLm/cqquZQg9yWBGqmwK5gC0ggEEY1UrU7hOzL8lZclstGvvSwcR0yRjk/MPmtCjie5nuo4m2pm55PyrFM0OjcHA8h+XMvdGaZ7o1Ez7BMuiZ00iQmU3J0jO3KbjSMiVTpE3M7apuTcbalyLkTKo0hpFbpVVsq5Hj5dy6yzNx3T3YMY3hOP7DnXKdRRRxnVUUaNNNJK8zTGrzoHoxt9VutZlWq5szKtVzYquByCAjVSSZQHQ9i7zNo65vgC3cr3cuZtZX2Jc/hG7LTNQIAgCA49bfOy9bL4yvja28lzfufIVd5Lm/cpDqrnYpcw5ARJUgg7QgK6qxJSIy11+Jzon8rDQHpGgrrCrKJ1hVlE9Ky50WiLCVm2gelEaO7p1r2QxKZ64Yk9eyZ3WZ+BfcPJICw/PBehVD0KqmerZ8pRv4L2u6CCrqaLqaPqEqtctcltim5NzBlS4uYMqhshs1zLucojJih3yX+1nO4/suFSqoo4VKyias0Oc4ySOL5HaXH6AcQ5ln1KjkzOqVHJljlzKIiEBlQCBViRVAdF2LvM2jrm+ALcyvdy5m1lfYlz+DdlpmoEAQBAcat799l62XxlfH1l+pLm/c+Qq7yXN+5895c7HOxl0oTRJI3wlhYw6QUUpE2KS8K1ibC+EsLFEj66FdIukVOaDpAPSFZNotcr2loxbVjhiHRktI7QrxnJFlOSN/yHaHPs0D3mrnM3R5SHFte2lVoRd4pmhF3imfdtim5a5TarcyNpc8hoGkk0ChysQ5WNQyrnHJPVkNY49Bk0PcPyjiHPpXnqVjzVK3cjzoWNaMO3lJ5SV4pNt6zxybZbeVbFbAuSwMVQCqAiSrFjFUB0bYsO82jrm+Bq28r3b5mzlfYlz+EbutM1AgCAIDidtO/TddL43L5KtvJc2fJVd5Lm/cpc5crHMipBm8osCpxqrIkipLFT3qyRZIwFIMOKEoqecCeZWJN9sdI4YWV4EUbe26CfmSve3bUaGxJcDysqZysjqyPfZORpwb7zuJUc7FJTsazaJ5JnX5nXuRg4DegcZ51wnUb2HnnNvYWNC4NnBklUgkChAUAIAgMFARKsSdH2KvM2nrm+Bq28s3b5m1lfYlz+EbwtI0wgCAIDi2XIjHabQw6RNIewuLh8ivlcRHRqyT4nyuIjo1ZL7s+EFcTiSJUEFZKsWFVAKnuV0ixBSSYc6ilK5KVyqqvYsSrgqkEJZ5ni66V5YMLoNKjkJGJXXpGdukYiaAKAUXNts5O7LGtUNkNkwVUqTCqQSUEBAEAQEXFARViTp2xfAW2WR5/iTEjoa1rfqCtzLY2pN8WbmWRtSb4s3JaJohAEAQHN9krJRZK21NG4kAZJT0ZBoJ6R9OdY2ZULSVRd+pmLmdBqSqLY9ppZKyzKIXksSZqoBW96skTYipJIPfTpUpXJSuVByvYvYkqkEXFWsSjIKgCqAmx6q0VaJhQQTaVBBJVICkGaoDBKAwgJ2eF0j2xsBc97g1rRxuKvGLk1FbWWjFyaitrO4ZFyeLNZ4oBjtbQCR6TtLj8ar6alTVOCiu4+no01TgoruPuXQ6BAEAQFFtsjJo3RSNDmPFHA/XpVZwU04vYys4KcXGWxnI85s2JrG4uxkgJ3MoHBHI/kPPoWBiMHKi7rWv/tp8/icHKi7rWuP9nhLyHjK3PU2LJGEBF7qKUiUikq5cwpJAelhYy5QEYCBklBAAQF7CqMoyYUEGQUBkqCDCAICyzwPkcGRtc97sGtYKkq0YuTtFXZaMXJ2irs6fmXml9l3+ejrQ4UAGIhadIB43cpW5g8H0X1S2+xuYPB9F9Utvsbcvee8IAgCAIAgMOaCCCAQcCDiCORAa7lLMmxTEm4YXHjgNwd3R8l5KmCoz12tyPJUwNGeu1uR5B2M4OK0T/CI/4rj1bT4s4dWQ8T9DHkzg9on7sWpOrafFkdWQ8T9CPkwg9on7sWpT1dT4st1bDxP0Hkvg9on7sWpOrocWOrYeJ+hE7F0HtE/di1Ker4cWT1dDxP0Hkts/tE/di1J/gQ4sdXQ8T9DI2LoPaJ+7FqTq+HFkdXQ8T9B5L4PaJ+7FqUdXw4sdWw8T9B5L4PaJ+7FqTq6nxY6th4n6EhsYwe0T92LUo6up8WR1ZDxP0M+TKD2ifuxak6tp8WOrIeJ+hIbGsHtE/di1KOrafFkdVw8T9B5NYPaJ+7FqTqynxY6rh4n6DybQ+0Td2LUnVlPiyOq4eJ+g8msHtE3di1J1ZT4snquHifoX2bY6srTV8k0nMSxo/tFVaOW0ltbZaOWUltbZsmTMkWezCkMbY64Egbp3S7SV7KdKFNWirHtp0YU1aKsfcuh0CAIAgCAIAgCAIAgCAIAgCAIAgCAIAgCAIAgCAIAgCAIAgCAIAgCAIAgCAIAgCAIAgCAIAgCAIAgCAIAgCAIAgCAIAg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1" name="Picture 10" descr="http://img.appleuser.com/2013/09/line-icon.png"/>
          <p:cNvPicPr>
            <a:picLocks noChangeAspect="1" noChangeArrowheads="1"/>
          </p:cNvPicPr>
          <p:nvPr/>
        </p:nvPicPr>
        <p:blipFill>
          <a:blip r:embed="rId4" cstate="print"/>
          <a:srcRect/>
          <a:stretch>
            <a:fillRect/>
          </a:stretch>
        </p:blipFill>
        <p:spPr bwMode="auto">
          <a:xfrm>
            <a:off x="1936180" y="4371896"/>
            <a:ext cx="996187" cy="996187"/>
          </a:xfrm>
          <a:prstGeom prst="rect">
            <a:avLst/>
          </a:prstGeom>
          <a:noFill/>
        </p:spPr>
      </p:pic>
      <p:sp>
        <p:nvSpPr>
          <p:cNvPr id="12" name="文字方塊 11"/>
          <p:cNvSpPr txBox="1"/>
          <p:nvPr/>
        </p:nvSpPr>
        <p:spPr>
          <a:xfrm>
            <a:off x="743135" y="5286623"/>
            <a:ext cx="697627" cy="369332"/>
          </a:xfrm>
          <a:prstGeom prst="rect">
            <a:avLst/>
          </a:prstGeom>
          <a:noFill/>
        </p:spPr>
        <p:txBody>
          <a:bodyPr wrap="none" rtlCol="0">
            <a:spAutoFit/>
          </a:bodyPr>
          <a:lstStyle/>
          <a:p>
            <a:r>
              <a:rPr lang="en-US" altLang="zh-TW" dirty="0" smtClean="0"/>
              <a:t>2012</a:t>
            </a:r>
            <a:endParaRPr lang="zh-TW" altLang="en-US" dirty="0"/>
          </a:p>
        </p:txBody>
      </p:sp>
      <p:pic>
        <p:nvPicPr>
          <p:cNvPr id="29707" name="Picture 11" descr="C:\Users\jpeanut\Downloads\feedly2.png"/>
          <p:cNvPicPr>
            <a:picLocks noChangeAspect="1" noChangeArrowheads="1"/>
          </p:cNvPicPr>
          <p:nvPr/>
        </p:nvPicPr>
        <p:blipFill>
          <a:blip r:embed="rId5" cstate="print"/>
          <a:srcRect/>
          <a:stretch>
            <a:fillRect/>
          </a:stretch>
        </p:blipFill>
        <p:spPr bwMode="auto">
          <a:xfrm>
            <a:off x="6080775" y="4427382"/>
            <a:ext cx="879439" cy="879439"/>
          </a:xfrm>
          <a:prstGeom prst="rect">
            <a:avLst/>
          </a:prstGeom>
          <a:noFill/>
        </p:spPr>
      </p:pic>
      <p:pic>
        <p:nvPicPr>
          <p:cNvPr id="29709" name="Picture 13" descr="http://www.smokefreedrano.com/whatsapp_icon.png"/>
          <p:cNvPicPr>
            <a:picLocks noChangeAspect="1" noChangeArrowheads="1"/>
          </p:cNvPicPr>
          <p:nvPr/>
        </p:nvPicPr>
        <p:blipFill>
          <a:blip r:embed="rId6" cstate="print"/>
          <a:srcRect/>
          <a:stretch>
            <a:fillRect/>
          </a:stretch>
        </p:blipFill>
        <p:spPr bwMode="auto">
          <a:xfrm>
            <a:off x="7465854" y="4430613"/>
            <a:ext cx="903627" cy="909979"/>
          </a:xfrm>
          <a:prstGeom prst="rect">
            <a:avLst/>
          </a:prstGeom>
          <a:noFill/>
        </p:spPr>
      </p:pic>
      <p:pic>
        <p:nvPicPr>
          <p:cNvPr id="29711" name="Picture 15" descr="http://www.icreatemagazine.com/wp-content/uploads/2013/12/Dropbox.png"/>
          <p:cNvPicPr>
            <a:picLocks noChangeAspect="1" noChangeArrowheads="1"/>
          </p:cNvPicPr>
          <p:nvPr/>
        </p:nvPicPr>
        <p:blipFill>
          <a:blip r:embed="rId7" cstate="print"/>
          <a:srcRect/>
          <a:stretch>
            <a:fillRect/>
          </a:stretch>
        </p:blipFill>
        <p:spPr bwMode="auto">
          <a:xfrm>
            <a:off x="677734" y="4442927"/>
            <a:ext cx="907878" cy="907878"/>
          </a:xfrm>
          <a:prstGeom prst="rect">
            <a:avLst/>
          </a:prstGeom>
          <a:noFill/>
        </p:spPr>
      </p:pic>
      <p:sp>
        <p:nvSpPr>
          <p:cNvPr id="17" name="文字方塊 16"/>
          <p:cNvSpPr txBox="1"/>
          <p:nvPr/>
        </p:nvSpPr>
        <p:spPr>
          <a:xfrm>
            <a:off x="2066325" y="5286623"/>
            <a:ext cx="697627" cy="369332"/>
          </a:xfrm>
          <a:prstGeom prst="rect">
            <a:avLst/>
          </a:prstGeom>
          <a:noFill/>
        </p:spPr>
        <p:txBody>
          <a:bodyPr wrap="none" rtlCol="0">
            <a:spAutoFit/>
          </a:bodyPr>
          <a:lstStyle/>
          <a:p>
            <a:r>
              <a:rPr lang="en-US" altLang="zh-TW" dirty="0" smtClean="0"/>
              <a:t>2013</a:t>
            </a:r>
            <a:endParaRPr lang="zh-TW" altLang="en-US" dirty="0"/>
          </a:p>
        </p:txBody>
      </p:sp>
      <p:sp>
        <p:nvSpPr>
          <p:cNvPr id="18" name="文字方塊 17"/>
          <p:cNvSpPr txBox="1"/>
          <p:nvPr/>
        </p:nvSpPr>
        <p:spPr>
          <a:xfrm>
            <a:off x="3421789" y="5286623"/>
            <a:ext cx="697627" cy="369332"/>
          </a:xfrm>
          <a:prstGeom prst="rect">
            <a:avLst/>
          </a:prstGeom>
          <a:noFill/>
        </p:spPr>
        <p:txBody>
          <a:bodyPr wrap="none" rtlCol="0">
            <a:spAutoFit/>
          </a:bodyPr>
          <a:lstStyle/>
          <a:p>
            <a:r>
              <a:rPr lang="en-US" altLang="zh-TW" dirty="0" smtClean="0"/>
              <a:t>2013</a:t>
            </a:r>
            <a:endParaRPr lang="zh-TW" altLang="en-US" dirty="0"/>
          </a:p>
        </p:txBody>
      </p:sp>
      <p:sp>
        <p:nvSpPr>
          <p:cNvPr id="19" name="文字方塊 18"/>
          <p:cNvSpPr txBox="1"/>
          <p:nvPr/>
        </p:nvSpPr>
        <p:spPr>
          <a:xfrm>
            <a:off x="7541968" y="5286623"/>
            <a:ext cx="697627" cy="369332"/>
          </a:xfrm>
          <a:prstGeom prst="rect">
            <a:avLst/>
          </a:prstGeom>
          <a:noFill/>
        </p:spPr>
        <p:txBody>
          <a:bodyPr wrap="none" rtlCol="0">
            <a:spAutoFit/>
          </a:bodyPr>
          <a:lstStyle/>
          <a:p>
            <a:r>
              <a:rPr lang="en-US" altLang="zh-TW" dirty="0" smtClean="0"/>
              <a:t>2014</a:t>
            </a:r>
            <a:endParaRPr lang="zh-TW" altLang="en-US" dirty="0"/>
          </a:p>
        </p:txBody>
      </p:sp>
      <p:sp>
        <p:nvSpPr>
          <p:cNvPr id="20" name="文字方塊 19"/>
          <p:cNvSpPr txBox="1"/>
          <p:nvPr/>
        </p:nvSpPr>
        <p:spPr>
          <a:xfrm>
            <a:off x="4798768" y="5286623"/>
            <a:ext cx="697627" cy="369332"/>
          </a:xfrm>
          <a:prstGeom prst="rect">
            <a:avLst/>
          </a:prstGeom>
          <a:noFill/>
        </p:spPr>
        <p:txBody>
          <a:bodyPr wrap="none" rtlCol="0">
            <a:spAutoFit/>
          </a:bodyPr>
          <a:lstStyle/>
          <a:p>
            <a:r>
              <a:rPr lang="en-US" altLang="zh-TW" dirty="0" smtClean="0"/>
              <a:t>2014</a:t>
            </a:r>
            <a:endParaRPr lang="zh-TW" altLang="en-US" dirty="0"/>
          </a:p>
        </p:txBody>
      </p:sp>
      <p:sp>
        <p:nvSpPr>
          <p:cNvPr id="21" name="文字方塊 20"/>
          <p:cNvSpPr txBox="1"/>
          <p:nvPr/>
        </p:nvSpPr>
        <p:spPr>
          <a:xfrm>
            <a:off x="6175747" y="5286623"/>
            <a:ext cx="697627" cy="369332"/>
          </a:xfrm>
          <a:prstGeom prst="rect">
            <a:avLst/>
          </a:prstGeom>
          <a:noFill/>
        </p:spPr>
        <p:txBody>
          <a:bodyPr wrap="none" rtlCol="0">
            <a:spAutoFit/>
          </a:bodyPr>
          <a:lstStyle/>
          <a:p>
            <a:r>
              <a:rPr lang="en-US" altLang="zh-TW" dirty="0" smtClean="0"/>
              <a:t>2014</a:t>
            </a:r>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T03">
  <a:themeElements>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0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0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OP客戶訂單查詢手冊</Template>
  <TotalTime>76179</TotalTime>
  <Words>3416</Words>
  <Application>Microsoft Office PowerPoint</Application>
  <PresentationFormat>如螢幕大小 (4:3)</PresentationFormat>
  <Paragraphs>398</Paragraphs>
  <Slides>37</Slides>
  <Notes>26</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CHT03</vt:lpstr>
      <vt:lpstr>行動應用程式檢測與鑑識</vt:lpstr>
      <vt:lpstr>個人簡介</vt:lpstr>
      <vt:lpstr>大綱</vt:lpstr>
      <vt:lpstr>投影片 3</vt:lpstr>
      <vt:lpstr>投影片 4</vt:lpstr>
      <vt:lpstr>投影片 5</vt:lpstr>
      <vt:lpstr>行動裝置應用資料外洩 管控困難</vt:lpstr>
      <vt:lpstr>行動裝置惡意程式氾濫</vt:lpstr>
      <vt:lpstr>行動應用程式普遍存在安全漏洞</vt:lpstr>
      <vt:lpstr>行動資安威脅小結</vt:lpstr>
      <vt:lpstr>中華電信行動資安規劃</vt:lpstr>
      <vt:lpstr>app惡意程式分析 V.S. app程式安全檢測</vt:lpstr>
      <vt:lpstr>app靜態分析</vt:lpstr>
      <vt:lpstr>app動態分析</vt:lpstr>
      <vt:lpstr>行動惡意程式分析 </vt:lpstr>
      <vt:lpstr>行動惡意程式分析研究</vt:lpstr>
      <vt:lpstr>手機詐騙攻擊情境</vt:lpstr>
      <vt:lpstr>惡意程式綜合分析：使用權限</vt:lpstr>
      <vt:lpstr>惡意程式綜合分析：使用API</vt:lpstr>
      <vt:lpstr>惡意程式綜合分析：惡意連線網址</vt:lpstr>
      <vt:lpstr>手機惡意程式檢測系統(實驗階段)</vt:lpstr>
      <vt:lpstr>此檢測方式的優缺點評估</vt:lpstr>
      <vt:lpstr>防分析機制：模擬器偵測</vt:lpstr>
      <vt:lpstr>防分析機制：程式碼加殼</vt:lpstr>
      <vt:lpstr>防分析機制：程式碼混淆</vt:lpstr>
      <vt:lpstr>app安全檢測</vt:lpstr>
      <vt:lpstr>OWASP Mobile Project</vt:lpstr>
      <vt:lpstr>App檢測盤根錯節</vt:lpstr>
      <vt:lpstr>app檢測流程</vt:lpstr>
      <vt:lpstr>app傳送 UDID or IMEI</vt:lpstr>
      <vt:lpstr>app伺服器端注入漏洞</vt:lpstr>
      <vt:lpstr>未利用Session進行身分控管</vt:lpstr>
      <vt:lpstr>SSL憑證錯誤處理</vt:lpstr>
      <vt:lpstr>裝置端檔案竄改</vt:lpstr>
      <vt:lpstr>裝置端記憶體動態調試</vt:lpstr>
      <vt:lpstr>結論</vt:lpstr>
      <vt:lpstr>Q&amp;A</vt:lpstr>
    </vt:vector>
  </TitlesOfParts>
  <Company>chttl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hicloud 一個成本與效益兼顧的IT解決方案</dc:title>
  <dc:creator>Tachung</dc:creator>
  <cp:lastModifiedBy>jpeanut</cp:lastModifiedBy>
  <cp:revision>3627</cp:revision>
  <cp:lastPrinted>2012-07-30T06:45:37Z</cp:lastPrinted>
  <dcterms:created xsi:type="dcterms:W3CDTF">2009-09-01T07:38:32Z</dcterms:created>
  <dcterms:modified xsi:type="dcterms:W3CDTF">2014-08-20T00:11:50Z</dcterms:modified>
</cp:coreProperties>
</file>